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2"/>
  </p:notesMasterIdLst>
  <p:handoutMasterIdLst>
    <p:handoutMasterId r:id="rId83"/>
  </p:handoutMasterIdLst>
  <p:sldIdLst>
    <p:sldId id="256" r:id="rId2"/>
    <p:sldId id="783" r:id="rId3"/>
    <p:sldId id="315" r:id="rId4"/>
    <p:sldId id="1015" r:id="rId5"/>
    <p:sldId id="1014" r:id="rId6"/>
    <p:sldId id="1016" r:id="rId7"/>
    <p:sldId id="314" r:id="rId8"/>
    <p:sldId id="1017" r:id="rId9"/>
    <p:sldId id="800" r:id="rId10"/>
    <p:sldId id="313" r:id="rId11"/>
    <p:sldId id="1018" r:id="rId12"/>
    <p:sldId id="798" r:id="rId13"/>
    <p:sldId id="316" r:id="rId14"/>
    <p:sldId id="784" r:id="rId15"/>
    <p:sldId id="785" r:id="rId16"/>
    <p:sldId id="257" r:id="rId17"/>
    <p:sldId id="317" r:id="rId18"/>
    <p:sldId id="318" r:id="rId19"/>
    <p:sldId id="319" r:id="rId20"/>
    <p:sldId id="320" r:id="rId21"/>
    <p:sldId id="751" r:id="rId22"/>
    <p:sldId id="777" r:id="rId23"/>
    <p:sldId id="268" r:id="rId24"/>
    <p:sldId id="269" r:id="rId25"/>
    <p:sldId id="974" r:id="rId26"/>
    <p:sldId id="710" r:id="rId27"/>
    <p:sldId id="970" r:id="rId28"/>
    <p:sldId id="971" r:id="rId29"/>
    <p:sldId id="972" r:id="rId30"/>
    <p:sldId id="739" r:id="rId31"/>
    <p:sldId id="738" r:id="rId32"/>
    <p:sldId id="734" r:id="rId33"/>
    <p:sldId id="876" r:id="rId34"/>
    <p:sldId id="675" r:id="rId35"/>
    <p:sldId id="676" r:id="rId36"/>
    <p:sldId id="677" r:id="rId37"/>
    <p:sldId id="678" r:id="rId38"/>
    <p:sldId id="674" r:id="rId39"/>
    <p:sldId id="679" r:id="rId40"/>
    <p:sldId id="877" r:id="rId41"/>
    <p:sldId id="1052" r:id="rId42"/>
    <p:sldId id="1044" r:id="rId43"/>
    <p:sldId id="1053" r:id="rId44"/>
    <p:sldId id="1045" r:id="rId45"/>
    <p:sldId id="1046" r:id="rId46"/>
    <p:sldId id="878" r:id="rId47"/>
    <p:sldId id="973" r:id="rId48"/>
    <p:sldId id="997" r:id="rId49"/>
    <p:sldId id="1020" r:id="rId50"/>
    <p:sldId id="1022" r:id="rId51"/>
    <p:sldId id="1026" r:id="rId52"/>
    <p:sldId id="1019" r:id="rId53"/>
    <p:sldId id="1028" r:id="rId54"/>
    <p:sldId id="1029" r:id="rId55"/>
    <p:sldId id="1025" r:id="rId56"/>
    <p:sldId id="1021" r:id="rId57"/>
    <p:sldId id="1027" r:id="rId58"/>
    <p:sldId id="1047" r:id="rId59"/>
    <p:sldId id="1048" r:id="rId60"/>
    <p:sldId id="1043" r:id="rId61"/>
    <p:sldId id="328" r:id="rId62"/>
    <p:sldId id="1033" r:id="rId63"/>
    <p:sldId id="286" r:id="rId64"/>
    <p:sldId id="782" r:id="rId65"/>
    <p:sldId id="1032" r:id="rId66"/>
    <p:sldId id="1036" r:id="rId67"/>
    <p:sldId id="1038" r:id="rId68"/>
    <p:sldId id="1034" r:id="rId69"/>
    <p:sldId id="1041" r:id="rId70"/>
    <p:sldId id="1042" r:id="rId71"/>
    <p:sldId id="1049" r:id="rId72"/>
    <p:sldId id="1050" r:id="rId73"/>
    <p:sldId id="1051" r:id="rId74"/>
    <p:sldId id="1031" r:id="rId75"/>
    <p:sldId id="1035" r:id="rId76"/>
    <p:sldId id="985" r:id="rId77"/>
    <p:sldId id="1056" r:id="rId78"/>
    <p:sldId id="1055" r:id="rId79"/>
    <p:sldId id="1054" r:id="rId80"/>
    <p:sldId id="1040"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98"/>
    <p:restoredTop sz="94787"/>
  </p:normalViewPr>
  <p:slideViewPr>
    <p:cSldViewPr snapToGrid="0" snapToObjects="1">
      <p:cViewPr>
        <p:scale>
          <a:sx n="97" d="100"/>
          <a:sy n="97" d="100"/>
        </p:scale>
        <p:origin x="1400" y="592"/>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94" d="100"/>
        <a:sy n="94" d="100"/>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11/14/21</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11/14/21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89979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63026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3841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80071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89567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44944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5973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11552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820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23700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68580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719214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50318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69</a:t>
            </a:fld>
            <a:endParaRPr lang="en-US"/>
          </a:p>
        </p:txBody>
      </p:sp>
    </p:spTree>
    <p:extLst>
      <p:ext uri="{BB962C8B-B14F-4D97-AF65-F5344CB8AC3E}">
        <p14:creationId xmlns:p14="http://schemas.microsoft.com/office/powerpoint/2010/main" val="8166295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70</a:t>
            </a:fld>
            <a:endParaRPr lang="en-US"/>
          </a:p>
        </p:txBody>
      </p:sp>
    </p:spTree>
    <p:extLst>
      <p:ext uri="{BB962C8B-B14F-4D97-AF65-F5344CB8AC3E}">
        <p14:creationId xmlns:p14="http://schemas.microsoft.com/office/powerpoint/2010/main" val="829597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71</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72</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73</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15644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469398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78</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8131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0914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3F1B8D97-2CF1-2843-A93A-FA70B47820D7}" type="datetime1">
              <a:rPr lang="en-US" smtClean="0"/>
              <a:t>11/14/21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5191583D-FA0F-5F4A-AB1B-E07A2D92C65B}" type="datetime1">
              <a:rPr lang="en-US" smtClean="0"/>
              <a:t>11/14/21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2FDDC09D-AD0E-3E48-A609-693E720C3CF7}" type="datetime1">
              <a:rPr lang="en-US" smtClean="0"/>
              <a:t>11/14/21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4DEDD7F-80F0-3941-B0FC-ED47EDA8FFB0}" type="datetime1">
              <a:rPr lang="en-US" smtClean="0"/>
              <a:t>11/14/21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50671D74-80A3-0B45-82A6-BD1B155E5BD0}" type="datetime1">
              <a:rPr lang="en-US" smtClean="0"/>
              <a:t>11/14/21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74C833ED-5242-E14D-BA60-8624882653CD}" type="datetime1">
              <a:rPr lang="en-US" smtClean="0"/>
              <a:t>11/14/21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A611C7C2-57B9-0748-8767-6C52B68F8363}" type="datetime1">
              <a:rPr lang="en-US" smtClean="0"/>
              <a:t>11/14/21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4931262B-B4F6-9E41-8DDD-BA420FD6B0A6}" type="datetime1">
              <a:rPr lang="en-US" smtClean="0"/>
              <a:t>11/14/21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8907FEBE-53FC-164F-A441-895CAD833D53}" type="datetime1">
              <a:rPr lang="en-US" smtClean="0"/>
              <a:t>11/14/21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02C1CB25-27CA-1448-BC28-6E4321DE018B}" type="datetime1">
              <a:rPr lang="en-US" smtClean="0"/>
              <a:t>11/14/21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3DCCD2CD-E0E1-1146-A61F-5D818F988B78}" type="datetime1">
              <a:rPr lang="en-US" smtClean="0"/>
              <a:t>11/14/21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DA28B-AB05-F24F-B6B3-60730936FBDB}" type="datetime1">
              <a:rPr lang="en-US" smtClean="0"/>
              <a:t>11/14/21</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png"/><Relationship Id="rId7"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5.xml.rels><?xml version="1.0" encoding="UTF-8" standalone="yes"?>
<Relationships xmlns="http://schemas.openxmlformats.org/package/2006/relationships"><Relationship Id="rId2" Type="http://schemas.openxmlformats.org/officeDocument/2006/relationships/image" Target="../media/image11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0.gif"/></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90.png"/></Relationships>
</file>

<file path=ppt/slides/_rels/slide64.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21.jpeg"/><Relationship Id="rId5" Type="http://schemas.openxmlformats.org/officeDocument/2006/relationships/image" Target="../media/image20.gif"/><Relationship Id="rId4" Type="http://schemas.openxmlformats.org/officeDocument/2006/relationships/image" Target="../media/image19.png"/></Relationships>
</file>

<file path=ppt/slides/_rels/slide7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9.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2454" y="1473269"/>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2454" y="1473269"/>
                <a:ext cx="8671837" cy="3748140"/>
              </a:xfrm>
              <a:prstGeom prst="rect">
                <a:avLst/>
              </a:prstGeom>
              <a:blipFill>
                <a:blip r:embed="rId3"/>
                <a:stretch>
                  <a:fillRect l="-1170" t="-101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b="-69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12</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9" y="1530813"/>
                <a:ext cx="7960014"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oMath>
                </a14:m>
                <a:r>
                  <a:rPr lang="en-US" sz="2000" dirty="0">
                    <a:solidFill>
                      <a:srgbClr val="000000"/>
                    </a:solidFill>
                  </a:rPr>
                  <a:t>.</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9" y="1530813"/>
                <a:ext cx="7960014" cy="4511635"/>
              </a:xfrm>
              <a:prstGeom prst="rect">
                <a:avLst/>
              </a:prstGeom>
              <a:blipFill>
                <a:blip r:embed="rId3"/>
                <a:stretch>
                  <a:fillRect l="-1276"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13</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9125256"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965800"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14</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
        <p:nvSpPr>
          <p:cNvPr id="3" name="Footer Placeholder 2">
            <a:extLst>
              <a:ext uri="{FF2B5EF4-FFF2-40B4-BE49-F238E27FC236}">
                <a16:creationId xmlns:a16="http://schemas.microsoft.com/office/drawing/2014/main" id="{EA975070-1152-824C-8092-97D3FA6B84C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57678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
        <p:nvSpPr>
          <p:cNvPr id="3" name="Footer Placeholder 2">
            <a:extLst>
              <a:ext uri="{FF2B5EF4-FFF2-40B4-BE49-F238E27FC236}">
                <a16:creationId xmlns:a16="http://schemas.microsoft.com/office/drawing/2014/main" id="{4BDA9254-64B2-BE42-BEF1-803A9A5863B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25487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18</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
        <p:nvSpPr>
          <p:cNvPr id="3" name="Footer Placeholder 2">
            <a:extLst>
              <a:ext uri="{FF2B5EF4-FFF2-40B4-BE49-F238E27FC236}">
                <a16:creationId xmlns:a16="http://schemas.microsoft.com/office/drawing/2014/main" id="{5FE6A211-91BB-784B-A117-F59D3F10548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22301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
        <p:nvSpPr>
          <p:cNvPr id="3" name="Footer Placeholder 2">
            <a:extLst>
              <a:ext uri="{FF2B5EF4-FFF2-40B4-BE49-F238E27FC236}">
                <a16:creationId xmlns:a16="http://schemas.microsoft.com/office/drawing/2014/main" id="{32981503-419B-484E-8C5B-8893C2DE81E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34229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37329"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endCxn id="22" idx="5"/>
            </p:cNvCxnSpPr>
            <p:nvPr/>
          </p:nvCxnSpPr>
          <p:spPr>
            <a:xfrm flipH="1" flipV="1">
              <a:off x="3962693" y="1376119"/>
              <a:ext cx="1168959" cy="37940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p:cNvCxnSpPr>
            <p:nvPr/>
          </p:nvCxnSpPr>
          <p:spPr>
            <a:xfrm flipV="1">
              <a:off x="5927681" y="4350967"/>
              <a:ext cx="617798"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stCxn id="43" idx="7"/>
            </p:cNvCxnSpPr>
            <p:nvPr/>
          </p:nvCxnSpPr>
          <p:spPr>
            <a:xfrm flipV="1">
              <a:off x="7643685" y="3733428"/>
              <a:ext cx="519141" cy="131664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p:cNvCxnSpPr>
            <p:nvPr/>
          </p:nvCxnSpPr>
          <p:spPr>
            <a:xfrm>
              <a:off x="5212484" y="5283641"/>
              <a:ext cx="624844" cy="3252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
        <p:nvSpPr>
          <p:cNvPr id="3" name="Footer Placeholder 2">
            <a:extLst>
              <a:ext uri="{FF2B5EF4-FFF2-40B4-BE49-F238E27FC236}">
                <a16:creationId xmlns:a16="http://schemas.microsoft.com/office/drawing/2014/main" id="{FCEEC761-BC98-9E48-9BF4-E92A9EF628B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70341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a:p>
        </p:txBody>
      </p:sp>
    </p:spTree>
    <p:extLst>
      <p:ext uri="{BB962C8B-B14F-4D97-AF65-F5344CB8AC3E}">
        <p14:creationId xmlns:p14="http://schemas.microsoft.com/office/powerpoint/2010/main" val="6179378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23</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4243593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2625963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3952872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spTree>
    <p:extLst>
      <p:ext uri="{BB962C8B-B14F-4D97-AF65-F5344CB8AC3E}">
        <p14:creationId xmlns:p14="http://schemas.microsoft.com/office/powerpoint/2010/main" val="1216661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spTree>
    <p:extLst>
      <p:ext uri="{BB962C8B-B14F-4D97-AF65-F5344CB8AC3E}">
        <p14:creationId xmlns:p14="http://schemas.microsoft.com/office/powerpoint/2010/main" val="3718150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3464544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32</a:t>
            </a:fld>
            <a:endParaRPr lang="en-US"/>
          </a:p>
        </p:txBody>
      </p:sp>
    </p:spTree>
    <p:extLst>
      <p:ext uri="{BB962C8B-B14F-4D97-AF65-F5344CB8AC3E}">
        <p14:creationId xmlns:p14="http://schemas.microsoft.com/office/powerpoint/2010/main" val="2378321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
        <p:nvSpPr>
          <p:cNvPr id="8" name="Footer Placeholder 7">
            <a:extLst>
              <a:ext uri="{FF2B5EF4-FFF2-40B4-BE49-F238E27FC236}">
                <a16:creationId xmlns:a16="http://schemas.microsoft.com/office/drawing/2014/main" id="{550F3E88-E538-A745-A21E-C0BA2CAC3C9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93150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4038" y="1665385"/>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4038" y="1665385"/>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8" y="1848939"/>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8" y="1848939"/>
                <a:ext cx="10913672" cy="3732064"/>
              </a:xfrm>
              <a:blipFill>
                <a:blip r:embed="rId2"/>
                <a:stretch>
                  <a:fillRect l="-34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1243" y="1308781"/>
                <a:ext cx="7580255" cy="5230131"/>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1243" y="1308781"/>
                <a:ext cx="7580255" cy="5230131"/>
              </a:xfrm>
              <a:blipFill>
                <a:blip r:embed="rId2"/>
                <a:stretch>
                  <a:fillRect l="-502" t="-7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2" y="1324660"/>
                <a:ext cx="8021320"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2" y="1324660"/>
                <a:ext cx="8021320" cy="4409475"/>
              </a:xfrm>
              <a:prstGeom prst="rect">
                <a:avLst/>
              </a:prstGeom>
              <a:blipFill>
                <a:blip r:embed="rId3"/>
                <a:stretch>
                  <a:fillRect l="-2844"/>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707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7071" y="1185829"/>
                <a:ext cx="5872716" cy="5306331"/>
              </a:xfrm>
              <a:blipFill>
                <a:blip r:embed="rId2"/>
                <a:stretch>
                  <a:fillRect l="-6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890437" y="1297923"/>
                <a:ext cx="6152720"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is</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cs typeface="Calibri" panose="020F0502020204030204" pitchFamily="34" charset="0"/>
                      </a:rPr>
                      <m:t>= </m:t>
                    </m:r>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cs typeface="Calibri" panose="020F0502020204030204" pitchFamily="34" charset="0"/>
                          </a:rPr>
                          <m:t>′</m:t>
                        </m:r>
                      </m:sup>
                    </m:sSup>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sSup>
                      <m:sSupPr>
                        <m:ctrlPr>
                          <a:rPr lang="en-US" sz="180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cs typeface="Calibri" panose="020F0502020204030204" pitchFamily="34" charset="0"/>
                          </a:rPr>
                          <m:t>𝑟</m:t>
                        </m:r>
                      </m:den>
                    </m:f>
                    <m:r>
                      <a:rPr lang="en-US" sz="1800" b="0" i="1" smtClean="0">
                        <a:latin typeface="Cambria Math" panose="02040503050406030204" pitchFamily="18" charset="0"/>
                        <a:cs typeface="Calibri" panose="020F0502020204030204" pitchFamily="34" charset="0"/>
                      </a:rPr>
                      <m:t>(1−</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2</m:t>
                        </m:r>
                      </m:num>
                      <m:den>
                        <m:r>
                          <a:rPr lang="en-US" sz="1800" b="0" i="1" smtClean="0">
                            <a:latin typeface="Cambria Math" panose="02040503050406030204" pitchFamily="18" charset="0"/>
                            <a:cs typeface="Calibri" panose="020F0502020204030204" pitchFamily="34" charset="0"/>
                          </a:rPr>
                          <m:t>𝑟</m:t>
                        </m:r>
                      </m:den>
                    </m:f>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cs typeface="Calibri" panose="020F0502020204030204" pitchFamily="34" charset="0"/>
                          </a:rPr>
                          <m:t>′</m:t>
                        </m:r>
                      </m:sup>
                    </m:sSup>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890437" y="1297923"/>
                <a:ext cx="6152720" cy="5306331"/>
              </a:xfrm>
              <a:prstGeom prst="rect">
                <a:avLst/>
              </a:prstGeom>
              <a:blipFill>
                <a:blip r:embed="rId3"/>
                <a:stretch>
                  <a:fillRect l="-617"/>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85829"/>
                <a:ext cx="10515599"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𝑞</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r>
                          <a:rPr lang="en-US" sz="1800" i="1">
                            <a:latin typeface="Cambria Math" panose="02040503050406030204" pitchFamily="18" charset="0"/>
                            <a:ea typeface="Cambria Math" panose="02040503050406030204" pitchFamily="18" charset="0"/>
                            <a:cs typeface="Calibri" panose="020F0502020204030204" pitchFamily="34" charset="0"/>
                          </a:rPr>
                          <m:t>𝑟</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By analogy:</a:t>
                </a: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𝑓</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 </m:t>
                    </m:r>
                    <m:nary>
                      <m:naryPr>
                        <m:limLoc m:val="undOvr"/>
                        <m:subHide m:val="on"/>
                        <m:supHide m:val="on"/>
                        <m:ctrlPr>
                          <a:rPr lang="en-US" sz="1800" i="1">
                            <a:latin typeface="Cambria Math" panose="02040503050406030204" pitchFamily="18" charset="0"/>
                            <a:cs typeface="Calibri" panose="020F0502020204030204" pitchFamily="34" charset="0"/>
                          </a:rPr>
                        </m:ctrlPr>
                      </m:naryPr>
                      <m:sub/>
                      <m:sup/>
                      <m:e>
                        <m:r>
                          <a:rPr lang="en-US" sz="1800" i="1">
                            <a:latin typeface="Cambria Math" panose="02040503050406030204" pitchFamily="18" charset="0"/>
                            <a:cs typeface="Calibri" panose="020F0502020204030204" pitchFamily="34" charset="0"/>
                          </a:rPr>
                          <m:t>𝑠</m:t>
                        </m:r>
                        <m:r>
                          <a:rPr lang="en-US" sz="1800" i="1">
                            <a:latin typeface="Cambria Math" panose="02040503050406030204" pitchFamily="18" charset="0"/>
                            <a:cs typeface="Calibri" panose="020F0502020204030204" pitchFamily="34" charset="0"/>
                          </a:rPr>
                          <m:t> </m:t>
                        </m:r>
                        <m:r>
                          <a:rPr lang="en-US" sz="1800" i="1">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85829"/>
                <a:ext cx="10515599" cy="5306331"/>
              </a:xfrm>
              <a:blipFill>
                <a:blip r:embed="rId2"/>
                <a:stretch>
                  <a:fillRect l="-4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15144"/>
                <a:ext cx="10727635" cy="5306331"/>
              </a:xfrm>
            </p:spPr>
            <p:txBody>
              <a:bodyPr>
                <a:normAutofit/>
              </a:body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18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15144"/>
                <a:ext cx="10727635" cy="5306331"/>
              </a:xfrm>
              <a:blipFill>
                <a:blip r:embed="rId2"/>
                <a:stretch>
                  <a:fillRect l="-47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43</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96347" y="1415144"/>
                <a:ext cx="11283438"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a:t>
                </a:r>
                <a:r>
                  <a:rPr lang="en-US" sz="1800">
                    <a:latin typeface="Calibri" panose="020F0502020204030204" pitchFamily="34" charset="0"/>
                    <a:cs typeface="Calibri" panose="020F0502020204030204" pitchFamily="34" charset="0"/>
                  </a:rPr>
                  <a:t>previous equation </a:t>
                </a:r>
                <a:r>
                  <a:rPr lang="en-US" sz="1800" dirty="0">
                    <a:latin typeface="Calibri" panose="020F0502020204030204" pitchFamily="34" charset="0"/>
                    <a:cs typeface="Calibri" panose="020F0502020204030204" pitchFamily="34" charset="0"/>
                  </a:rPr>
                  <a:t>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96347" y="1415144"/>
                <a:ext cx="11283438" cy="5306331"/>
              </a:xfrm>
              <a:prstGeom prst="rect">
                <a:avLst/>
              </a:prstGeom>
              <a:blipFill>
                <a:blip r:embed="rId2"/>
                <a:stretch>
                  <a:fillRect l="-450"/>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563" y="1721022"/>
                <a:ext cx="7428963" cy="4361726"/>
              </a:xfrm>
            </p:spPr>
            <p:txBody>
              <a:bodyPr>
                <a:normAutofit/>
              </a:bodyPr>
              <a:lstStyle/>
              <a:p>
                <a:pPr marL="342900" indent="-342900">
                  <a:lnSpc>
                    <a:spcPct val="12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563" y="1721022"/>
                <a:ext cx="7428963" cy="4361726"/>
              </a:xfrm>
              <a:blipFill>
                <a:blip r:embed="rId2"/>
                <a:stretch>
                  <a:fillRect l="-684" t="-6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44</a:t>
            </a:fld>
            <a:endParaRPr lang="en-US" altLang="en-US"/>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45</a:t>
            </a:fld>
            <a:endParaRPr lang="en-US" altLang="en-US"/>
          </a:p>
        </p:txBody>
      </p:sp>
    </p:spTree>
    <p:extLst>
      <p:ext uri="{BB962C8B-B14F-4D97-AF65-F5344CB8AC3E}">
        <p14:creationId xmlns:p14="http://schemas.microsoft.com/office/powerpoint/2010/main" val="23763731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46</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a:p>
        </p:txBody>
      </p:sp>
    </p:spTree>
    <p:extLst>
      <p:ext uri="{BB962C8B-B14F-4D97-AF65-F5344CB8AC3E}">
        <p14:creationId xmlns:p14="http://schemas.microsoft.com/office/powerpoint/2010/main" val="4448890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848138" y="1339967"/>
                <a:ext cx="10866783"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848138" y="1339967"/>
                <a:ext cx="10866783" cy="5198945"/>
              </a:xfrm>
              <a:prstGeom prst="rect">
                <a:avLst/>
              </a:prstGeom>
              <a:blipFill>
                <a:blip r:embed="rId3"/>
                <a:stretch>
                  <a:fillRect l="-817" t="-730" r="-1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48</a:t>
            </a:fld>
            <a:endParaRPr lang="en-US"/>
          </a:p>
        </p:txBody>
      </p:sp>
    </p:spTree>
    <p:extLst>
      <p:ext uri="{BB962C8B-B14F-4D97-AF65-F5344CB8AC3E}">
        <p14:creationId xmlns:p14="http://schemas.microsoft.com/office/powerpoint/2010/main" val="41742066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p:spTree>
    <p:extLst>
      <p:ext uri="{BB962C8B-B14F-4D97-AF65-F5344CB8AC3E}">
        <p14:creationId xmlns:p14="http://schemas.microsoft.com/office/powerpoint/2010/main" val="595665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1214693"/>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32821216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8090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3064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p:spTree>
    <p:extLst>
      <p:ext uri="{BB962C8B-B14F-4D97-AF65-F5344CB8AC3E}">
        <p14:creationId xmlns:p14="http://schemas.microsoft.com/office/powerpoint/2010/main" val="27549068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p:spTree>
    <p:extLst>
      <p:ext uri="{BB962C8B-B14F-4D97-AF65-F5344CB8AC3E}">
        <p14:creationId xmlns:p14="http://schemas.microsoft.com/office/powerpoint/2010/main" val="20583157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p:spTree>
    <p:extLst>
      <p:ext uri="{BB962C8B-B14F-4D97-AF65-F5344CB8AC3E}">
        <p14:creationId xmlns:p14="http://schemas.microsoft.com/office/powerpoint/2010/main" val="37065554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22514" y="1912071"/>
                <a:ext cx="11246873" cy="39453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b is receivers clock bias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Four satellites required.  More satellites increase precision with least squares.</a:t>
                </a: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 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a:t>
                </a:r>
                <a:r>
                  <a:rPr lang="en-US" sz="2000" i="1" dirty="0"/>
                  <a:t>Carrier-Phase Enhancement</a:t>
                </a:r>
                <a:r>
                  <a:rPr lang="en-US" sz="2000" dirty="0"/>
                  <a: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22514" y="1912071"/>
                <a:ext cx="11246873" cy="3945386"/>
              </a:xfrm>
              <a:prstGeom prst="rect">
                <a:avLst/>
              </a:prstGeom>
              <a:blipFill>
                <a:blip r:embed="rId3"/>
                <a:stretch>
                  <a:fillRect l="-78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spTree>
    <p:extLst>
      <p:ext uri="{BB962C8B-B14F-4D97-AF65-F5344CB8AC3E}">
        <p14:creationId xmlns:p14="http://schemas.microsoft.com/office/powerpoint/2010/main" val="28099722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6924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6271514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6220032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3338" y="1367983"/>
          <a:ext cx="6014104" cy="1483360"/>
        </p:xfrm>
        <a:graphic>
          <a:graphicData uri="http://schemas.openxmlformats.org/drawingml/2006/table">
            <a:tbl>
              <a:tblPr firstRow="1" bandRow="1">
                <a:tableStyleId>{5C22544A-7EE6-4342-B048-85BDC9FD1C3A}</a:tableStyleId>
              </a:tblPr>
              <a:tblGrid>
                <a:gridCol w="1503526">
                  <a:extLst>
                    <a:ext uri="{9D8B030D-6E8A-4147-A177-3AD203B41FA5}">
                      <a16:colId xmlns:a16="http://schemas.microsoft.com/office/drawing/2014/main" val="2662848483"/>
                    </a:ext>
                  </a:extLst>
                </a:gridCol>
                <a:gridCol w="1503526">
                  <a:extLst>
                    <a:ext uri="{9D8B030D-6E8A-4147-A177-3AD203B41FA5}">
                      <a16:colId xmlns:a16="http://schemas.microsoft.com/office/drawing/2014/main" val="282670941"/>
                    </a:ext>
                  </a:extLst>
                </a:gridCol>
                <a:gridCol w="1503526">
                  <a:extLst>
                    <a:ext uri="{9D8B030D-6E8A-4147-A177-3AD203B41FA5}">
                      <a16:colId xmlns:a16="http://schemas.microsoft.com/office/drawing/2014/main" val="2577105980"/>
                    </a:ext>
                  </a:extLst>
                </a:gridCol>
                <a:gridCol w="1503526">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185530" y="1016731"/>
            <a:ext cx="4368800"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nvGraphicFramePr>
        <p:xfrm>
          <a:off x="6466114" y="3071937"/>
          <a:ext cx="5612061" cy="3332355"/>
        </p:xfrm>
        <a:graphic>
          <a:graphicData uri="http://schemas.openxmlformats.org/drawingml/2006/table">
            <a:tbl>
              <a:tblPr firstRow="1" bandRow="1">
                <a:tableStyleId>{5C22544A-7EE6-4342-B048-85BDC9FD1C3A}</a:tableStyleId>
              </a:tblPr>
              <a:tblGrid>
                <a:gridCol w="1870687">
                  <a:extLst>
                    <a:ext uri="{9D8B030D-6E8A-4147-A177-3AD203B41FA5}">
                      <a16:colId xmlns:a16="http://schemas.microsoft.com/office/drawing/2014/main" val="2662848483"/>
                    </a:ext>
                  </a:extLst>
                </a:gridCol>
                <a:gridCol w="1870687">
                  <a:extLst>
                    <a:ext uri="{9D8B030D-6E8A-4147-A177-3AD203B41FA5}">
                      <a16:colId xmlns:a16="http://schemas.microsoft.com/office/drawing/2014/main" val="282670941"/>
                    </a:ext>
                  </a:extLst>
                </a:gridCol>
                <a:gridCol w="1870687">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8476872" y="2571988"/>
            <a:ext cx="2259400" cy="369332"/>
          </a:xfrm>
          <a:prstGeom prst="rect">
            <a:avLst/>
          </a:prstGeom>
          <a:noFill/>
        </p:spPr>
        <p:txBody>
          <a:bodyPr wrap="square" rtlCol="0">
            <a:spAutoFit/>
          </a:bodyPr>
          <a:lstStyle/>
          <a:p>
            <a:r>
              <a:rPr lang="en-US" dirty="0"/>
              <a:t>SNR</a:t>
            </a:r>
          </a:p>
        </p:txBody>
      </p:sp>
    </p:spTree>
    <p:extLst>
      <p:ext uri="{BB962C8B-B14F-4D97-AF65-F5344CB8AC3E}">
        <p14:creationId xmlns:p14="http://schemas.microsoft.com/office/powerpoint/2010/main" val="2753466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1248785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199" y="3063319"/>
            <a:ext cx="10515600" cy="869909"/>
          </a:xfrm>
        </p:spPr>
        <p:txBody>
          <a:bodyPr/>
          <a:lstStyle/>
          <a:p>
            <a:pPr algn="ctr"/>
            <a:r>
              <a:rPr lang="en-US" dirty="0"/>
              <a:t>Supplement</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60</a:t>
            </a:fld>
            <a:endParaRPr lang="en-US"/>
          </a:p>
        </p:txBody>
      </p:sp>
    </p:spTree>
    <p:extLst>
      <p:ext uri="{BB962C8B-B14F-4D97-AF65-F5344CB8AC3E}">
        <p14:creationId xmlns:p14="http://schemas.microsoft.com/office/powerpoint/2010/main" val="21166657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r>
                  <a:rPr lang="en-US" sz="2000"/>
                  <a:t>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endParaRPr lang="en-US" sz="2000"/>
              </a:p>
              <a:p>
                <a:r>
                  <a:rPr lang="en-US" sz="2000"/>
                  <a:t>FM: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b="0" i="1" smtClean="0">
                        <a:latin typeface="Cambria Math" panose="02040503050406030204" pitchFamily="18" charset="0"/>
                      </a:rPr>
                      <m:t>+</m:t>
                    </m:r>
                    <m:r>
                      <a:rPr lang="en-US" sz="2000" b="0" i="1" smtClean="0">
                        <a:latin typeface="Cambria Math" panose="02040503050406030204" pitchFamily="18" charset="0"/>
                      </a:rPr>
                      <m:t>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m:t>
                    </m:r>
                  </m:oMath>
                </a14:m>
                <a:endParaRPr lang="en-US" sz="2000"/>
              </a:p>
              <a:p>
                <a:r>
                  <a:rPr lang="en-US" sz="2000"/>
                  <a:t>FSK: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a:t>, if 1 [mark];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0 [space]</a:t>
                </a:r>
              </a:p>
              <a:p>
                <a:r>
                  <a:rPr lang="en-US" sz="2000"/>
                  <a:t>PSK: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1;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0 [space]</a:t>
                </a:r>
              </a:p>
              <a:p>
                <a:r>
                  <a:rPr lang="en-US" sz="2000"/>
                  <a:t>Gain: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m:t>
                            </m:r>
                          </m:sub>
                        </m:sSub>
                      </m:den>
                    </m:f>
                  </m:oMath>
                </a14:m>
                <a:r>
                  <a:rPr lang="en-US" sz="2000"/>
                  <a:t>, Loss: </a:t>
                </a:r>
                <a14:m>
                  <m:oMath xmlns:m="http://schemas.openxmlformats.org/officeDocument/2006/math">
                    <m:r>
                      <a:rPr lang="en-US" sz="2000" b="0" i="1" smtClean="0">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den>
                    </m:f>
                  </m:oMath>
                </a14:m>
                <a:r>
                  <a:rPr lang="en-US" sz="2000"/>
                  <a:t>, Rejection: </a:t>
                </a:r>
                <a14:m>
                  <m:oMath xmlns:m="http://schemas.openxmlformats.org/officeDocument/2006/math">
                    <m:r>
                      <m:rPr>
                        <m:sty m:val="p"/>
                      </m:rPr>
                      <a:rPr lang="en-US" sz="2000" b="0" i="0" smtClean="0">
                        <a:latin typeface="Cambria Math" panose="02040503050406030204" pitchFamily="18" charset="0"/>
                      </a:rPr>
                      <m:t>R</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𝑝𝑏</m:t>
                            </m:r>
                          </m:sub>
                        </m:sSub>
                      </m:den>
                    </m:f>
                  </m:oMath>
                </a14:m>
                <a:r>
                  <a:rPr lang="en-US" sz="2000"/>
                  <a:t>,</a:t>
                </a:r>
              </a:p>
              <a:p>
                <a:endParaRPr lang="en-US" sz="2000"/>
              </a:p>
              <a:p>
                <a:endParaRPr lang="en-US" sz="200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53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61</a:t>
            </a:fld>
            <a:endParaRPr lang="en-US"/>
          </a:p>
        </p:txBody>
      </p:sp>
    </p:spTree>
    <p:extLst>
      <p:ext uri="{BB962C8B-B14F-4D97-AF65-F5344CB8AC3E}">
        <p14:creationId xmlns:p14="http://schemas.microsoft.com/office/powerpoint/2010/main" val="31275570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Direct conversion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62463" y="1235138"/>
                <a:ext cx="8564030" cy="5283225"/>
              </a:xfrm>
            </p:spPr>
            <p:txBody>
              <a:bodyPr>
                <a:noAutofit/>
              </a:bodyPr>
              <a:lstStyle/>
              <a:p>
                <a:r>
                  <a:rPr lang="en-US" sz="200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2</m:t>
                                    </m:r>
                                  </m:sub>
                                </m:sSub>
                              </m:e>
                            </m:d>
                            <m:r>
                              <a:rPr lang="en-US" sz="2000" i="1">
                                <a:latin typeface="Cambria Math" panose="02040503050406030204" pitchFamily="18" charset="0"/>
                              </a:rPr>
                              <m:t>𝑡</m:t>
                            </m:r>
                          </m:e>
                        </m:d>
                      </m:e>
                    </m:func>
                    <m:r>
                      <a:rPr lang="en-US" sz="2000" b="0" i="1" smtClean="0">
                        <a:latin typeface="Cambria Math" panose="02040503050406030204" pitchFamily="18" charset="0"/>
                      </a:rPr>
                      <m:t>]</m:t>
                    </m:r>
                  </m:oMath>
                </a14:m>
                <a:endParaRPr lang="en-US" sz="2000"/>
              </a:p>
              <a:p>
                <a:r>
                  <a:rPr lang="en-US" sz="2000"/>
                  <a:t>Image frequency</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r>
                  <a:rPr lang="en-US" sz="2000"/>
                  <a:t>RF filter removes image</a:t>
                </a:r>
              </a:p>
              <a:p>
                <a:r>
                  <a:rPr lang="en-US" sz="2000"/>
                  <a:t>Downside:</a:t>
                </a:r>
              </a:p>
              <a:p>
                <a:pPr lvl="1"/>
                <a:r>
                  <a:rPr lang="en-US" sz="2000"/>
                  <a:t>Not tunable</a:t>
                </a:r>
              </a:p>
              <a:p>
                <a:pPr marL="0" indent="0">
                  <a:buNone/>
                </a:pPr>
                <a:endParaRPr lang="en-US"/>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62463" y="1235138"/>
                <a:ext cx="8564030" cy="5283225"/>
              </a:xfrm>
              <a:blipFill>
                <a:blip r:embed="rId2"/>
                <a:stretch>
                  <a:fillRect l="-593" t="-143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068518" y="6382567"/>
            <a:ext cx="2743200" cy="365125"/>
          </a:xfrm>
        </p:spPr>
        <p:txBody>
          <a:bodyPr/>
          <a:lstStyle/>
          <a:p>
            <a:fld id="{6B76BA51-8322-1A4D-B259-B74706370693}" type="slidenum">
              <a:rPr lang="en-US" smtClean="0"/>
              <a:t>62</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84445" y="960686"/>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a:solidFill>
                    <a:srgbClr val="000000"/>
                  </a:solidFill>
                  <a:latin typeface="Calibri"/>
                  <a:ea typeface="Calibri"/>
                  <a:cs typeface="Calibri"/>
                  <a:sym typeface="Calibri"/>
                </a:rPr>
                <a:t>RF</a:t>
              </a:r>
            </a:p>
            <a:p>
              <a:pPr algn="ctr" defTabSz="457200" latinLnBrk="1" hangingPunct="0"/>
              <a:r>
                <a:rPr lang="en-US" sz="1600">
                  <a:solidFill>
                    <a:srgbClr val="000000"/>
                  </a:solidFill>
                </a:rPr>
                <a:t>Filter</a:t>
              </a:r>
              <a:endParaRPr lang="en-US" sz="160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LO</a:t>
              </a:r>
              <a:endParaRPr lang="en-US" sz="160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Direct conversion</a:t>
              </a:r>
            </a:p>
          </p:txBody>
        </p:sp>
      </p:grpSp>
      <p:grpSp>
        <p:nvGrpSpPr>
          <p:cNvPr id="19" name="Group 18">
            <a:extLst>
              <a:ext uri="{FF2B5EF4-FFF2-40B4-BE49-F238E27FC236}">
                <a16:creationId xmlns:a16="http://schemas.microsoft.com/office/drawing/2014/main" id="{D2CF517B-194A-C342-968C-6C567B1FEEF8}"/>
              </a:ext>
            </a:extLst>
          </p:cNvPr>
          <p:cNvGrpSpPr/>
          <p:nvPr/>
        </p:nvGrpSpPr>
        <p:grpSpPr>
          <a:xfrm>
            <a:off x="6535303" y="3918951"/>
            <a:ext cx="3312139" cy="2738024"/>
            <a:chOff x="5821678" y="3289075"/>
            <a:chExt cx="3312139" cy="2738024"/>
          </a:xfrm>
        </p:grpSpPr>
        <p:cxnSp>
          <p:nvCxnSpPr>
            <p:cNvPr id="9" name="Straight Connector 8">
              <a:extLst>
                <a:ext uri="{FF2B5EF4-FFF2-40B4-BE49-F238E27FC236}">
                  <a16:creationId xmlns:a16="http://schemas.microsoft.com/office/drawing/2014/main" id="{FD2BA3AA-93D7-2B48-A5F6-36822FD644F2}"/>
                </a:ext>
              </a:extLst>
            </p:cNvPr>
            <p:cNvCxnSpPr/>
            <p:nvPr/>
          </p:nvCxnSpPr>
          <p:spPr>
            <a:xfrm>
              <a:off x="5826034" y="3289075"/>
              <a:ext cx="0" cy="21505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643A65C-904F-1F43-92E8-507DDAF102FD}"/>
                </a:ext>
              </a:extLst>
            </p:cNvPr>
            <p:cNvCxnSpPr>
              <a:cxnSpLocks/>
            </p:cNvCxnSpPr>
            <p:nvPr/>
          </p:nvCxnSpPr>
          <p:spPr>
            <a:xfrm flipH="1">
              <a:off x="5821678" y="5448300"/>
              <a:ext cx="3200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D6DB340-7BAA-5A49-870B-831B034B6058}"/>
                </a:ext>
              </a:extLst>
            </p:cNvPr>
            <p:cNvSpPr txBox="1"/>
            <p:nvPr/>
          </p:nvSpPr>
          <p:spPr>
            <a:xfrm>
              <a:off x="5977247" y="5650287"/>
              <a:ext cx="697873" cy="338554"/>
            </a:xfrm>
            <a:prstGeom prst="rect">
              <a:avLst/>
            </a:prstGeom>
            <a:noFill/>
          </p:spPr>
          <p:txBody>
            <a:bodyPr wrap="square" rtlCol="0">
              <a:spAutoFit/>
            </a:bodyPr>
            <a:lstStyle/>
            <a:p>
              <a:r>
                <a:rPr lang="en-US" sz="1600"/>
                <a:t>audio</a:t>
              </a:r>
            </a:p>
          </p:txBody>
        </p:sp>
        <p:sp>
          <p:nvSpPr>
            <p:cNvPr id="46" name="TextBox 45">
              <a:extLst>
                <a:ext uri="{FF2B5EF4-FFF2-40B4-BE49-F238E27FC236}">
                  <a16:creationId xmlns:a16="http://schemas.microsoft.com/office/drawing/2014/main" id="{0057C905-100C-6D47-BCB1-5B681A49143C}"/>
                </a:ext>
              </a:extLst>
            </p:cNvPr>
            <p:cNvSpPr txBox="1"/>
            <p:nvPr/>
          </p:nvSpPr>
          <p:spPr>
            <a:xfrm>
              <a:off x="7164259" y="5652498"/>
              <a:ext cx="697873" cy="338554"/>
            </a:xfrm>
            <a:prstGeom prst="rect">
              <a:avLst/>
            </a:prstGeom>
            <a:noFill/>
          </p:spPr>
          <p:txBody>
            <a:bodyPr wrap="square" rtlCol="0">
              <a:spAutoFit/>
            </a:bodyPr>
            <a:lstStyle/>
            <a:p>
              <a:r>
                <a:rPr lang="en-US" sz="1600"/>
                <a:t>RF</a:t>
              </a:r>
            </a:p>
          </p:txBody>
        </p:sp>
        <p:sp>
          <p:nvSpPr>
            <p:cNvPr id="47" name="TextBox 46">
              <a:extLst>
                <a:ext uri="{FF2B5EF4-FFF2-40B4-BE49-F238E27FC236}">
                  <a16:creationId xmlns:a16="http://schemas.microsoft.com/office/drawing/2014/main" id="{C406D116-F46B-E642-80DF-794BE41C8EDE}"/>
                </a:ext>
              </a:extLst>
            </p:cNvPr>
            <p:cNvSpPr txBox="1"/>
            <p:nvPr/>
          </p:nvSpPr>
          <p:spPr>
            <a:xfrm>
              <a:off x="8435944" y="5688545"/>
              <a:ext cx="697873" cy="338554"/>
            </a:xfrm>
            <a:prstGeom prst="rect">
              <a:avLst/>
            </a:prstGeom>
            <a:noFill/>
          </p:spPr>
          <p:txBody>
            <a:bodyPr wrap="square" rtlCol="0">
              <a:spAutoFit/>
            </a:bodyPr>
            <a:lstStyle/>
            <a:p>
              <a:r>
                <a:rPr lang="en-US" sz="1600"/>
                <a:t>image</a:t>
              </a:r>
            </a:p>
          </p:txBody>
        </p:sp>
        <p:sp>
          <p:nvSpPr>
            <p:cNvPr id="48" name="TextBox 47">
              <a:extLst>
                <a:ext uri="{FF2B5EF4-FFF2-40B4-BE49-F238E27FC236}">
                  <a16:creationId xmlns:a16="http://schemas.microsoft.com/office/drawing/2014/main" id="{ACBDC620-FB58-EB46-BDEF-44D9C52AB1C0}"/>
                </a:ext>
              </a:extLst>
            </p:cNvPr>
            <p:cNvSpPr txBox="1"/>
            <p:nvPr/>
          </p:nvSpPr>
          <p:spPr>
            <a:xfrm>
              <a:off x="7640085" y="5657420"/>
              <a:ext cx="697873" cy="338554"/>
            </a:xfrm>
            <a:prstGeom prst="rect">
              <a:avLst/>
            </a:prstGeom>
            <a:noFill/>
          </p:spPr>
          <p:txBody>
            <a:bodyPr wrap="square" rtlCol="0">
              <a:spAutoFit/>
            </a:bodyPr>
            <a:lstStyle/>
            <a:p>
              <a:r>
                <a:rPr lang="en-US" sz="1600"/>
                <a:t>LO</a:t>
              </a:r>
            </a:p>
          </p:txBody>
        </p:sp>
        <p:cxnSp>
          <p:nvCxnSpPr>
            <p:cNvPr id="17" name="Straight Connector 16">
              <a:extLst>
                <a:ext uri="{FF2B5EF4-FFF2-40B4-BE49-F238E27FC236}">
                  <a16:creationId xmlns:a16="http://schemas.microsoft.com/office/drawing/2014/main" id="{8A7DACC0-BF89-954B-93B8-A8761B70F244}"/>
                </a:ext>
              </a:extLst>
            </p:cNvPr>
            <p:cNvCxnSpPr/>
            <p:nvPr/>
          </p:nvCxnSpPr>
          <p:spPr>
            <a:xfrm>
              <a:off x="7330315"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D01B89B-29C6-224B-AEA2-5E8AD6A807C5}"/>
                </a:ext>
              </a:extLst>
            </p:cNvPr>
            <p:cNvCxnSpPr/>
            <p:nvPr/>
          </p:nvCxnSpPr>
          <p:spPr>
            <a:xfrm>
              <a:off x="7809287" y="4032175"/>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6A4494D-26D5-2744-A21F-21BA5EDDE950}"/>
                </a:ext>
              </a:extLst>
            </p:cNvPr>
            <p:cNvCxnSpPr/>
            <p:nvPr/>
          </p:nvCxnSpPr>
          <p:spPr>
            <a:xfrm>
              <a:off x="8610600"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69796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7" y="38983"/>
            <a:ext cx="995010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Calibri Light" panose="020F0502020204030204" pitchFamily="34" charset="0"/>
              </a:rPr>
              <a:t>Norcal 40A</a:t>
            </a:r>
            <a:endParaRPr sz="4400">
              <a:latin typeface="Calibri Light" panose="020F0502020204030204" pitchFamily="34" charset="0"/>
            </a:endParaRPr>
          </a:p>
        </p:txBody>
      </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9571459" y="642625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63</a:t>
            </a:fld>
            <a:endParaRPr lang="en-US">
              <a:solidFill>
                <a:schemeClr val="tx1"/>
              </a:solidFill>
            </a:endParaRPr>
          </a:p>
        </p:txBody>
      </p:sp>
      <p:grpSp>
        <p:nvGrpSpPr>
          <p:cNvPr id="3" name="Group 2">
            <a:extLst>
              <a:ext uri="{FF2B5EF4-FFF2-40B4-BE49-F238E27FC236}">
                <a16:creationId xmlns:a16="http://schemas.microsoft.com/office/drawing/2014/main" id="{C80053C3-4974-A94B-BA72-F2AB531BFE88}"/>
              </a:ext>
            </a:extLst>
          </p:cNvPr>
          <p:cNvGrpSpPr/>
          <p:nvPr/>
        </p:nvGrpSpPr>
        <p:grpSpPr>
          <a:xfrm>
            <a:off x="1823915" y="897296"/>
            <a:ext cx="7243872" cy="5807921"/>
            <a:chOff x="4697742" y="525039"/>
            <a:chExt cx="724387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Harmonic</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VFO</a:t>
              </a:r>
            </a:p>
            <a:p>
              <a:pPr defTabSz="457200" latinLnBrk="1" hangingPunct="0"/>
              <a:r>
                <a:rPr lang="en-US" sz="1600">
                  <a:solidFill>
                    <a:srgbClr val="000000"/>
                  </a:solidFill>
                </a:rPr>
                <a:t>2.1 MHz</a:t>
              </a:r>
              <a:endParaRPr lang="en-US" sz="160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RF</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rPr>
                <a:t>I</a:t>
              </a:r>
              <a:r>
                <a:rPr lang="en-US" sz="1400">
                  <a:solidFill>
                    <a:srgbClr val="000000"/>
                  </a:solidFill>
                  <a:latin typeface="Calibri"/>
                  <a:ea typeface="Calibri"/>
                  <a:cs typeface="Calibri"/>
                  <a:sym typeface="Calibri"/>
                </a:rPr>
                <a:t>F </a:t>
              </a:r>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Transmit</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a:p>
              <a:pPr algn="ctr" defTabSz="457200" latinLnBrk="1" hangingPunct="0"/>
              <a:r>
                <a:rPr lang="en-US" sz="1400">
                  <a:solidFill>
                    <a:srgbClr val="000000"/>
                  </a:solidFill>
                </a:rPr>
                <a:t>Detector</a:t>
              </a:r>
              <a:endParaRPr lang="en-US" sz="140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5"/>
                  <a:stretch>
                    <a:fillRect b="-22581"/>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Power</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B</a:t>
              </a:r>
              <a:r>
                <a:rPr lang="en-US" sz="1600">
                  <a:solidFill>
                    <a:srgbClr val="000000"/>
                  </a:solidFill>
                  <a:latin typeface="Calibri"/>
                  <a:ea typeface="Calibri"/>
                  <a:cs typeface="Calibri"/>
                  <a:sym typeface="Calibri"/>
                </a:rPr>
                <a:t>FO</a:t>
              </a: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Transmit oscillator</a:t>
              </a:r>
              <a:endParaRPr lang="en-US" sz="1600">
                <a:solidFill>
                  <a:srgbClr val="000000"/>
                </a:solidFill>
                <a:latin typeface="Calibri"/>
                <a:ea typeface="Calibri"/>
                <a:cs typeface="Calibri"/>
                <a:sym typeface="Calibri"/>
              </a:endParaRP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Product</a:t>
              </a:r>
            </a:p>
            <a:p>
              <a:pPr defTabSz="457200" latinLnBrk="1" hangingPunct="0"/>
              <a:r>
                <a:rPr lang="en-US" sz="1600">
                  <a:solidFill>
                    <a:srgbClr val="000000"/>
                  </a:solidFill>
                </a:rPr>
                <a:t>Detector</a:t>
              </a:r>
              <a:endParaRPr lang="en-US" sz="160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Transmit</a:t>
              </a:r>
            </a:p>
            <a:p>
              <a:pPr defTabSz="457200" latinLnBrk="1" hangingPunct="0"/>
              <a:r>
                <a:rPr lang="en-US" sz="1600">
                  <a:solidFill>
                    <a:srgbClr val="000000"/>
                  </a:solidFill>
                </a:rPr>
                <a:t>Mixer</a:t>
              </a:r>
              <a:endParaRPr lang="en-US" sz="160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&lt;10</a:t>
              </a:r>
              <a:r>
                <a:rPr lang="en-US" sz="160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7 MHz</a:t>
              </a:r>
            </a:p>
            <a:p>
              <a:pPr defTabSz="457200" latinLnBrk="1" hangingPunct="0"/>
              <a:r>
                <a:rPr lang="en-US" sz="1600">
                  <a:solidFill>
                    <a:srgbClr val="000000"/>
                  </a:solidFill>
                </a:rPr>
                <a:t>2W</a:t>
              </a:r>
              <a:endParaRPr lang="en-US" sz="160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20 </a:t>
              </a:r>
              <a:r>
                <a:rPr lang="en-US" sz="1600" err="1">
                  <a:solidFill>
                    <a:srgbClr val="000000"/>
                  </a:solidFill>
                </a:rPr>
                <a:t>mW</a:t>
              </a:r>
              <a:endParaRPr lang="en-US" sz="160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300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10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7 MHz</a:t>
              </a:r>
            </a:p>
            <a:p>
              <a:pPr defTabSz="457200" latinLnBrk="1" hangingPunct="0"/>
              <a:r>
                <a:rPr lang="en-US" sz="1400">
                  <a:solidFill>
                    <a:srgbClr val="000000"/>
                  </a:solidFill>
                </a:rPr>
                <a:t>2.8 MHz</a:t>
              </a:r>
              <a:endParaRPr lang="en-US" sz="140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9675894" y="3050236"/>
              <a:ext cx="8071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a:t>
              </a:r>
            </a:p>
          </p:txBody>
        </p:sp>
        <p:sp>
          <p:nvSpPr>
            <p:cNvPr id="254" name="TextBox 253">
              <a:extLst>
                <a:ext uri="{FF2B5EF4-FFF2-40B4-BE49-F238E27FC236}">
                  <a16:creationId xmlns:a16="http://schemas.microsoft.com/office/drawing/2014/main" id="{C49C929D-06C2-A742-B985-0442D1E9CD7D}"/>
                </a:ext>
              </a:extLst>
            </p:cNvPr>
            <p:cNvSpPr txBox="1"/>
            <p:nvPr/>
          </p:nvSpPr>
          <p:spPr>
            <a:xfrm>
              <a:off x="8324207" y="3929124"/>
              <a:ext cx="138549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9.8 MHz, </a:t>
              </a:r>
              <a:r>
                <a:rPr lang="en-US" sz="1400">
                  <a:solidFill>
                    <a:srgbClr val="000000"/>
                  </a:solidFill>
                </a:rPr>
                <a:t>Audio</a:t>
              </a:r>
              <a:endParaRPr lang="en-US" sz="1400">
                <a:solidFill>
                  <a:srgbClr val="000000"/>
                </a:solidFill>
                <a:latin typeface="Calibri"/>
                <a:ea typeface="Calibri"/>
                <a:cs typeface="Calibri"/>
                <a:sym typeface="Calibri"/>
              </a:endParaRPr>
            </a:p>
          </p:txBody>
        </p:sp>
        <p:sp>
          <p:nvSpPr>
            <p:cNvPr id="109" name="TextBox 108">
              <a:extLst>
                <a:ext uri="{FF2B5EF4-FFF2-40B4-BE49-F238E27FC236}">
                  <a16:creationId xmlns:a16="http://schemas.microsoft.com/office/drawing/2014/main" id="{3FFF0F4B-4038-E248-A8F7-D4D9D3FC9547}"/>
                </a:ext>
              </a:extLst>
            </p:cNvPr>
            <p:cNvSpPr txBox="1"/>
            <p:nvPr/>
          </p:nvSpPr>
          <p:spPr>
            <a:xfrm>
              <a:off x="9781761" y="2311524"/>
              <a:ext cx="21598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 </a:t>
              </a:r>
              <a:r>
                <a:rPr lang="en-US" sz="1400">
                  <a:solidFill>
                    <a:srgbClr val="000000"/>
                  </a:solidFill>
                </a:rPr>
                <a:t>9.1 MHz</a:t>
              </a:r>
              <a:endParaRPr lang="en-US" sz="1400">
                <a:solidFill>
                  <a:srgbClr val="000000"/>
                </a:solidFill>
                <a:latin typeface="Calibri"/>
                <a:ea typeface="Calibri"/>
                <a:cs typeface="Calibri"/>
                <a:sym typeface="Calibri"/>
              </a:endParaRPr>
            </a:p>
          </p:txBody>
        </p:sp>
        <p:sp>
          <p:nvSpPr>
            <p:cNvPr id="110" name="TextBox 109">
              <a:extLst>
                <a:ext uri="{FF2B5EF4-FFF2-40B4-BE49-F238E27FC236}">
                  <a16:creationId xmlns:a16="http://schemas.microsoft.com/office/drawing/2014/main" id="{ED69021C-AF64-7740-B607-B5D8B4D57DDB}"/>
                </a:ext>
              </a:extLst>
            </p:cNvPr>
            <p:cNvSpPr txBox="1"/>
            <p:nvPr/>
          </p:nvSpPr>
          <p:spPr>
            <a:xfrm>
              <a:off x="9675895" y="1559311"/>
              <a:ext cx="89117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7 </a:t>
              </a:r>
              <a:r>
                <a:rPr lang="en-US" sz="1400">
                  <a:solidFill>
                    <a:srgbClr val="000000"/>
                  </a:solidFill>
                  <a:latin typeface="Calibri"/>
                  <a:ea typeface="Calibri"/>
                  <a:cs typeface="Calibri"/>
                  <a:sym typeface="Calibri"/>
                </a:rPr>
                <a:t>MHz</a:t>
              </a:r>
            </a:p>
          </p:txBody>
        </p:sp>
      </p:grpSp>
    </p:spTree>
    <p:extLst>
      <p:ext uri="{BB962C8B-B14F-4D97-AF65-F5344CB8AC3E}">
        <p14:creationId xmlns:p14="http://schemas.microsoft.com/office/powerpoint/2010/main" val="2816775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mj-lt"/>
              </a:rPr>
              <a:t>Mixers</a:t>
            </a:r>
            <a:endParaRPr sz="200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p>
              <a:p>
                <a:pPr marL="285750" indent="-285750" hangingPunct="0">
                  <a:buFont typeface="Arial" panose="020B0604020202020204" pitchFamily="34" charset="0"/>
                  <a:buChar char="•"/>
                </a:pPr>
                <a:r>
                  <a:rPr lang="en-US" sz="200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err="1">
                    <a:solidFill>
                      <a:srgbClr val="000000"/>
                    </a:solidFill>
                    <a:sym typeface="Calibri"/>
                  </a:rPr>
                  <a:t>th</a:t>
                </a:r>
                <a:r>
                  <a:rPr lang="en-US" sz="200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64</a:t>
            </a:fld>
            <a:endParaRPr lang="en-US">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r>
                  <a:rPr lang="en-US" sz="200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a:p>
              <a:p>
                <a:pPr>
                  <a:spcBef>
                    <a:spcPts val="400"/>
                  </a:spcBef>
                </a:pPr>
                <a:r>
                  <a:rPr lang="en-US" sz="200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a:t>. </a:t>
                </a:r>
                <a14:m>
                  <m:oMath xmlns:m="http://schemas.openxmlformats.org/officeDocument/2006/math">
                    <m:r>
                      <a:rPr lang="en-US" sz="2000" i="1">
                        <a:latin typeface="Cambria Math" panose="02040503050406030204" pitchFamily="18" charset="0"/>
                      </a:rPr>
                      <m:t>𝑉</m:t>
                    </m:r>
                  </m:oMath>
                </a14:m>
                <a:r>
                  <a:rPr lang="en-US" sz="2000"/>
                  <a:t> and </a:t>
                </a:r>
                <a14:m>
                  <m:oMath xmlns:m="http://schemas.openxmlformats.org/officeDocument/2006/math">
                    <m:r>
                      <a:rPr lang="en-US" sz="2000" i="1">
                        <a:latin typeface="Cambria Math" panose="02040503050406030204" pitchFamily="18" charset="0"/>
                      </a:rPr>
                      <m:t>𝐼</m:t>
                    </m:r>
                  </m:oMath>
                </a14:m>
                <a:r>
                  <a:rPr lang="en-US" sz="200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a:t>.</a:t>
                </a:r>
              </a:p>
              <a:p>
                <a:pPr>
                  <a:spcBef>
                    <a:spcPts val="400"/>
                  </a:spcBef>
                </a:pPr>
                <a:r>
                  <a:rPr lang="en-US" sz="200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a:t>, for an inductor</a:t>
                </a:r>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r>
                      <a:rPr lang="en-US" sz="2000" b="0" i="1" smtClean="0">
                        <a:latin typeface="Cambria Math" panose="02040503050406030204" pitchFamily="18" charset="0"/>
                      </a:rPr>
                      <m:t>=</m:t>
                    </m:r>
                    <m:r>
                      <a:rPr lang="en-US" sz="2000" b="0" i="1" smtClean="0">
                        <a:latin typeface="Cambria Math" panose="02040503050406030204" pitchFamily="18" charset="0"/>
                      </a:rPr>
                      <m:t>𝑍</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oMath>
                </a14:m>
                <a:r>
                  <a:rPr lang="en-US" sz="2000"/>
                  <a:t>,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endParaRPr lang="en-US" sz="2000"/>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r>
                      <a:rPr lang="en-US" sz="2000" b="0" i="1" smtClean="0">
                        <a:latin typeface="Cambria Math" panose="02040503050406030204" pitchFamily="18" charset="0"/>
                      </a:rPr>
                      <m:t>=</m:t>
                    </m:r>
                    <m:r>
                      <a:rPr lang="en-US" sz="2000" b="0" i="1" smtClean="0">
                        <a:latin typeface="Cambria Math" panose="02040503050406030204" pitchFamily="18" charset="0"/>
                      </a:rPr>
                      <m:t>𝑌</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oMath>
                </a14:m>
                <a:r>
                  <a:rPr lang="en-US" sz="2000"/>
                  <a:t>, </a:t>
                </a:r>
                <a14:m>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𝑗𝐵</m:t>
                    </m:r>
                  </m:oMath>
                </a14:m>
                <a:endParaRPr lang="en-US" sz="200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65</a:t>
            </a:fld>
            <a:endParaRPr lang="en-US"/>
          </a:p>
        </p:txBody>
      </p:sp>
    </p:spTree>
    <p:extLst>
      <p:ext uri="{BB962C8B-B14F-4D97-AF65-F5344CB8AC3E}">
        <p14:creationId xmlns:p14="http://schemas.microsoft.com/office/powerpoint/2010/main" val="2151871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Resonance and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63826" y="1245704"/>
                <a:ext cx="11304103" cy="5215467"/>
              </a:xfrm>
            </p:spPr>
            <p:txBody>
              <a:bodyPr>
                <a:normAutofit/>
              </a:bodyPr>
              <a:lstStyle/>
              <a:p>
                <a:r>
                  <a:rPr lang="en-US" sz="2000" dirty="0"/>
                  <a:t>Series Resonance</a:t>
                </a:r>
              </a:p>
              <a:p>
                <a:pPr lvl="1"/>
                <a:r>
                  <a:rPr lang="en-US" sz="2000" dirty="0"/>
                  <a:t>At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oMath>
                </a14:m>
                <a:r>
                  <a:rPr lang="en-US" sz="2000" dirty="0"/>
                  <a:t>, </a:t>
                </a:r>
                <a14:m>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m:t>
                    </m:r>
                  </m:oMath>
                </a14:m>
                <a:r>
                  <a:rPr lang="en-US" sz="2000" b="0" dirty="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oMath>
                </a14:m>
                <a:r>
                  <a:rPr lang="en-US" sz="2000" b="0" dirty="0">
                    <a:ea typeface="Cambria Math" panose="02040503050406030204" pitchFamily="18" charset="0"/>
                  </a:rPr>
                  <a:t> is upper 3dB cutoff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oMath>
                </a14:m>
                <a:r>
                  <a:rPr lang="en-US" sz="2000" b="0" dirty="0">
                    <a:ea typeface="Cambria Math" panose="02040503050406030204" pitchFamily="18" charset="0"/>
                  </a:rPr>
                  <a:t> is lower 3dB cutoff]</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𝐿</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𝐶</m:t>
                        </m:r>
                      </m:den>
                    </m:f>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𝐶</m:t>
                        </m:r>
                      </m:den>
                    </m:f>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𝑅</m:t>
                    </m:r>
                  </m:oMath>
                </a14:m>
                <a:endParaRPr lang="en-US" sz="2000" dirty="0"/>
              </a:p>
              <a:p>
                <a:pPr lvl="1"/>
                <a:r>
                  <a:rPr lang="en-US" sz="2000" dirty="0"/>
                  <a:t>Define </a:t>
                </a: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𝑋</m:t>
                        </m:r>
                      </m:num>
                      <m:den>
                        <m:r>
                          <a:rPr lang="en-US" sz="2000" b="0" i="1" smtClean="0">
                            <a:latin typeface="Cambria Math" panose="02040503050406030204" pitchFamily="18" charset="0"/>
                          </a:rPr>
                          <m:t>𝑅</m:t>
                        </m:r>
                      </m:den>
                    </m:f>
                  </m:oMath>
                </a14:m>
                <a:endParaRPr lang="en-US" sz="2000" dirty="0"/>
              </a:p>
              <a:p>
                <a:pPr lvl="1"/>
                <a14:m>
                  <m:oMath xmlns:m="http://schemas.openxmlformats.org/officeDocument/2006/math">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𝑄</m:t>
                        </m:r>
                      </m:den>
                    </m:f>
                  </m:oMath>
                </a14:m>
                <a:r>
                  <a:rPr lang="en-US" sz="2000" dirty="0"/>
                  <a:t> and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den>
                    </m:f>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𝑅</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r>
                  <a:rPr lang="en-US" sz="2000" dirty="0"/>
                  <a:t> </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𝑄</m:t>
                        </m:r>
                      </m:den>
                    </m:f>
                  </m:oMath>
                </a14:m>
                <a:r>
                  <a:rPr lang="en-US" sz="2000" dirty="0"/>
                  <a:t> </a:t>
                </a:r>
              </a:p>
              <a:p>
                <a:pPr lvl="1"/>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0"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ea typeface="Cambria Math" panose="02040503050406030204" pitchFamily="18" charset="0"/>
                      </a:rPr>
                      <m:t> </m:t>
                    </m:r>
                  </m:oMath>
                </a14:m>
                <a:r>
                  <a:rPr lang="en-US" sz="2000" dirty="0"/>
                  <a:t>, so </a:t>
                </a: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𝑙</m:t>
                        </m:r>
                      </m:sub>
                    </m:sSub>
                  </m:oMath>
                </a14:m>
                <a:r>
                  <a:rPr lang="en-US" sz="2000" dirty="0"/>
                  <a:t> and </a:t>
                </a:r>
                <a14:m>
                  <m:oMath xmlns:m="http://schemas.openxmlformats.org/officeDocument/2006/math">
                    <m:f>
                      <m:fPr>
                        <m:ctrlPr>
                          <a:rPr lang="en-US" sz="2000" i="1" dirty="0" smtClean="0">
                            <a:latin typeface="Cambria Math" panose="02040503050406030204" pitchFamily="18" charset="0"/>
                          </a:rPr>
                        </m:ctrlPr>
                      </m:fPr>
                      <m:num>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𝑢</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𝑙</m:t>
                            </m:r>
                          </m:sub>
                        </m:sSub>
                      </m:num>
                      <m:den>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0</m:t>
                            </m:r>
                          </m:sub>
                        </m:sSub>
                      </m:den>
                    </m:f>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𝑄</m:t>
                        </m:r>
                      </m:den>
                    </m:f>
                  </m:oMath>
                </a14:m>
                <a:endParaRPr lang="en-US" sz="2000" dirty="0"/>
              </a:p>
              <a:p>
                <a:r>
                  <a:rPr lang="en-US" sz="2000" dirty="0"/>
                  <a:t>Parallel Resonance</a:t>
                </a:r>
              </a:p>
              <a:p>
                <a:pPr lvl="1"/>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r>
                      <m:rPr>
                        <m:nor/>
                      </m:rPr>
                      <a:rPr lang="en-US" sz="1800" dirty="0"/>
                      <m:t>and</m:t>
                    </m:r>
                    <m:r>
                      <m:rPr>
                        <m:nor/>
                      </m:rPr>
                      <a:rPr lang="en-US" sz="1800" dirty="0"/>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m:rPr>
                        <m:nor/>
                      </m:rPr>
                      <a:rPr lang="en-US" sz="1800" dirty="0"/>
                      <m:t> </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oMath>
                </a14:m>
                <a:endParaRPr lang="en-US" sz="1800" dirty="0"/>
              </a:p>
              <a:p>
                <a:pPr lvl="1"/>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63826" y="1245704"/>
                <a:ext cx="11304103" cy="5215467"/>
              </a:xfrm>
              <a:blipFill>
                <a:blip r:embed="rId2"/>
                <a:stretch>
                  <a:fillRect l="-449" t="-121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66</a:t>
            </a:fld>
            <a:endParaRPr lang="en-US"/>
          </a:p>
        </p:txBody>
      </p:sp>
    </p:spTree>
    <p:extLst>
      <p:ext uri="{BB962C8B-B14F-4D97-AF65-F5344CB8AC3E}">
        <p14:creationId xmlns:p14="http://schemas.microsoft.com/office/powerpoint/2010/main" val="13093926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r>
                  <a:rPr lang="en-US" sz="2000" dirty="0"/>
                  <a:t>Complex power: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i="1">
                        <a:latin typeface="Cambria Math" panose="02040503050406030204" pitchFamily="18" charset="0"/>
                      </a:rPr>
                      <m:t>=</m:t>
                    </m:r>
                    <m:r>
                      <a:rPr lang="en-US" sz="2000" b="0" i="1" smtClean="0">
                        <a:latin typeface="Cambria Math" panose="02040503050406030204" pitchFamily="18" charset="0"/>
                      </a:rPr>
                      <m:t>𝑅</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j</m:t>
                    </m:r>
                    <m:r>
                      <a:rPr lang="en-US" sz="2000" b="0" i="1" smtClean="0">
                        <a:latin typeface="Cambria Math" panose="02040503050406030204" pitchFamily="18" charset="0"/>
                      </a:rPr>
                      <m:t>𝑋</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oMath>
                </a14:m>
                <a:r>
                  <a:rPr lang="en-US" sz="2000" dirty="0"/>
                  <a:t> is power delivered to resistor,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oMath>
                </a14:m>
                <a:r>
                  <a:rPr lang="en-US" sz="2000" dirty="0"/>
                  <a:t> is power stored in inductor and capacitor</a:t>
                </a:r>
              </a:p>
              <a:p>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𝑃</m:t>
                        </m:r>
                      </m:e>
                      <m:sub>
                        <m:r>
                          <a:rPr lang="en-US" sz="2200" b="0" i="1" smtClean="0">
                            <a:latin typeface="Cambria Math" panose="02040503050406030204" pitchFamily="18" charset="0"/>
                          </a:rPr>
                          <m:t>𝑟</m:t>
                        </m:r>
                      </m:sub>
                    </m:sSub>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𝐿</m:t>
                        </m:r>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𝐼</m:t>
                            </m:r>
                            <m:r>
                              <a:rPr lang="en-US" sz="2200" b="0" i="1" smtClean="0">
                                <a:latin typeface="Cambria Math" panose="02040503050406030204" pitchFamily="18" charset="0"/>
                                <a:ea typeface="Cambria Math" panose="02040503050406030204" pitchFamily="18" charset="0"/>
                              </a:rPr>
                              <m:t>|</m:t>
                            </m:r>
                          </m:e>
                          <m:sup>
                            <m:r>
                              <a:rPr lang="en-US" sz="2200" b="0" i="1" smtClean="0">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𝐶</m:t>
                        </m:r>
                        <m:sSup>
                          <m:sSupPr>
                            <m:ctrlPr>
                              <a:rPr lang="en-US" sz="2200" i="1">
                                <a:latin typeface="Cambria Math" panose="02040503050406030204" pitchFamily="18" charset="0"/>
                                <a:ea typeface="Cambria Math" panose="02040503050406030204" pitchFamily="18" charset="0"/>
                              </a:rPr>
                            </m:ctrlPr>
                          </m:sSupPr>
                          <m:e>
                            <m:d>
                              <m:dPr>
                                <m:begChr m:val="|"/>
                                <m:endChr m:val="|"/>
                                <m:ctrlPr>
                                  <a:rPr lang="en-US" sz="2200" b="0" i="1" smtClean="0">
                                    <a:latin typeface="Cambria Math" panose="02040503050406030204" pitchFamily="18" charset="0"/>
                                    <a:ea typeface="Cambria Math" panose="02040503050406030204" pitchFamily="18" charset="0"/>
                                  </a:rPr>
                                </m:ctrlPr>
                              </m:dPr>
                              <m:e>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𝑉</m:t>
                                    </m:r>
                                  </m:e>
                                  <m:sub>
                                    <m:r>
                                      <a:rPr lang="en-US" sz="2200" b="0" i="1" smtClean="0">
                                        <a:latin typeface="Cambria Math" panose="02040503050406030204" pitchFamily="18" charset="0"/>
                                        <a:ea typeface="Cambria Math" panose="02040503050406030204" pitchFamily="18" charset="0"/>
                                      </a:rPr>
                                      <m:t>𝑐</m:t>
                                    </m:r>
                                  </m:sub>
                                </m:sSub>
                              </m:e>
                            </m:d>
                          </m:e>
                          <m:sup>
                            <m:r>
                              <a:rPr lang="en-US" sz="2200" i="1">
                                <a:latin typeface="Cambria Math" panose="02040503050406030204" pitchFamily="18" charset="0"/>
                                <a:ea typeface="Cambria Math" panose="02040503050406030204" pitchFamily="18" charset="0"/>
                              </a:rPr>
                              <m:t>2</m:t>
                            </m:r>
                          </m:sup>
                        </m:sSup>
                      </m:num>
                      <m:den>
                        <m:r>
                          <a:rPr lang="en-US" sz="2200" i="1">
                            <a:latin typeface="Cambria Math" panose="02040503050406030204" pitchFamily="18" charset="0"/>
                          </a:rPr>
                          <m:t>2</m:t>
                        </m:r>
                      </m:den>
                    </m:f>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𝐶</m:t>
                        </m:r>
                      </m:sub>
                    </m:sSub>
                    <m:r>
                      <a:rPr lang="en-US" sz="2200" b="0" i="1" smtClean="0">
                        <a:latin typeface="Cambria Math" panose="02040503050406030204" pitchFamily="18" charset="0"/>
                        <a:ea typeface="Cambria Math" panose="02040503050406030204" pitchFamily="18" charset="0"/>
                      </a:rPr>
                      <m:t>)</m:t>
                    </m:r>
                  </m:oMath>
                </a14:m>
                <a:endParaRPr lang="en-US" sz="2200" dirty="0"/>
              </a:p>
              <a:p>
                <a14:m>
                  <m:oMath xmlns:m="http://schemas.openxmlformats.org/officeDocument/2006/math">
                    <m:r>
                      <a:rPr lang="en-US" sz="2200" b="0" i="1" smtClean="0">
                        <a:latin typeface="Cambria Math" panose="02040503050406030204" pitchFamily="18" charset="0"/>
                      </a:rPr>
                      <m:t>𝑄</m:t>
                    </m:r>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𝐿</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ea typeface="Cambria Math" panose="02040503050406030204" pitchFamily="18" charset="0"/>
                          </a:rPr>
                          <m:t>𝑅</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den>
                    </m:f>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𝐿</m:t>
                        </m:r>
                      </m:num>
                      <m:den>
                        <m:r>
                          <a:rPr lang="en-US" sz="2200" b="0" i="1" smtClean="0">
                            <a:latin typeface="Cambria Math" panose="02040503050406030204" pitchFamily="18" charset="0"/>
                            <a:ea typeface="Cambria Math" panose="02040503050406030204" pitchFamily="18" charset="0"/>
                          </a:rPr>
                          <m:t>𝑅</m:t>
                        </m:r>
                      </m:den>
                    </m:f>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num>
                      <m:den>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𝑃</m:t>
                            </m:r>
                          </m:e>
                          <m:sub>
                            <m:r>
                              <a:rPr lang="en-US" sz="2200" b="0" i="1" smtClean="0">
                                <a:latin typeface="Cambria Math" panose="02040503050406030204" pitchFamily="18" charset="0"/>
                                <a:ea typeface="Cambria Math" panose="02040503050406030204" pitchFamily="18" charset="0"/>
                              </a:rPr>
                              <m:t>𝑎</m:t>
                            </m:r>
                          </m:sub>
                        </m:sSub>
                      </m:den>
                    </m:f>
                  </m:oMath>
                </a14:m>
                <a:endParaRPr lang="en-US" sz="22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610"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67</a:t>
            </a:fld>
            <a:endParaRPr lang="en-US"/>
          </a:p>
        </p:txBody>
      </p:sp>
    </p:spTree>
    <p:extLst>
      <p:ext uri="{BB962C8B-B14F-4D97-AF65-F5344CB8AC3E}">
        <p14:creationId xmlns:p14="http://schemas.microsoft.com/office/powerpoint/2010/main" val="29309933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Exercises</a:t>
            </a:r>
          </a:p>
        </p:txBody>
      </p:sp>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r>
              <a:rPr lang="en-US" sz="2000"/>
              <a:t>Calculate wave form through bridge and after “smoothing capacitor”</a:t>
            </a:r>
          </a:p>
          <a:p>
            <a:endParaRPr lang="en-US" sz="2000"/>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68</a:t>
            </a:fld>
            <a:endParaRPr lang="en-US"/>
          </a:p>
        </p:txBody>
      </p:sp>
    </p:spTree>
    <p:extLst>
      <p:ext uri="{BB962C8B-B14F-4D97-AF65-F5344CB8AC3E}">
        <p14:creationId xmlns:p14="http://schemas.microsoft.com/office/powerpoint/2010/main" val="42942900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69</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97577" y="1766115"/>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739661" y="1448413"/>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5320320" y="1651348"/>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1207871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29339" y="1363908"/>
                <a:ext cx="10533321" cy="51750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marL="285750" indent="-285750" hangingPunct="0">
                  <a:buFont typeface="Arial" panose="020B0604020202020204" pitchFamily="34" charset="0"/>
                  <a:buChar char="•"/>
                </a:pPr>
                <a:r>
                  <a:rPr lang="en-US"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29339" y="1363908"/>
                <a:ext cx="10533321" cy="5175004"/>
              </a:xfrm>
              <a:prstGeom prst="rect">
                <a:avLst/>
              </a:prstGeom>
              <a:blipFill>
                <a:blip r:embed="rId3"/>
                <a:stretch>
                  <a:fillRect l="-964" t="-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70</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453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 name="Group 15">
            <a:extLst>
              <a:ext uri="{FF2B5EF4-FFF2-40B4-BE49-F238E27FC236}">
                <a16:creationId xmlns:a16="http://schemas.microsoft.com/office/drawing/2014/main" id="{C88C5115-3837-7844-82B2-D81D74E91B1C}"/>
              </a:ext>
            </a:extLst>
          </p:cNvPr>
          <p:cNvGrpSpPr/>
          <p:nvPr/>
        </p:nvGrpSpPr>
        <p:grpSpPr>
          <a:xfrm>
            <a:off x="7767682" y="1639870"/>
            <a:ext cx="4069468" cy="4055948"/>
            <a:chOff x="8024462" y="945092"/>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827451" y="945092"/>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470714" y="2861092"/>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375242" y="2430389"/>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9208037" y="2155692"/>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836294" y="34633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908606" y="3528964"/>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8179388" y="1632333"/>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10109531" y="385074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10098384" y="31284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10028947" y="3239832"/>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10021057" y="3860504"/>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10019632" y="4467523"/>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10115966" y="391932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691954" y="2137885"/>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9152660" y="2167934"/>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699297" y="2693471"/>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811883" y="384004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748096" y="4620040"/>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834146" y="383464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821945" y="138615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9168959" y="312628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924513" y="2464008"/>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842618" y="13443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348253" y="27839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9150511" y="318321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435662" y="3180812"/>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9232924" y="2827704"/>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9077671" y="3975486"/>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906460" y="2082980"/>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8180187" y="3189523"/>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8024462" y="1837819"/>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302793" y="4089249"/>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10164534" y="2845008"/>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10173082" y="28405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1009573" y="159101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951567" y="2283228"/>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339953" y="3323436"/>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655588" y="2512373"/>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626194" y="3607845"/>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675562" y="4236764"/>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1007731" y="2299145"/>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1005583" y="4074281"/>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396672" y="3862677"/>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8629705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71</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918167"/>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72</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438492" y="4178995"/>
                <a:ext cx="5184571" cy="1323439"/>
              </a:xfrm>
              <a:prstGeom prst="rect">
                <a:avLst/>
              </a:prstGeom>
              <a:noFill/>
            </p:spPr>
            <p:txBody>
              <a:bodyPr wrap="square" rtlCol="0">
                <a:spAutoFit/>
              </a:bodyPr>
              <a:lstStyle/>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endParaRPr lang="en-US" sz="2000" dirty="0"/>
              </a:p>
              <a:p>
                <a:pPr marL="342900" indent="-342900">
                  <a:buFont typeface="+mj-lt"/>
                  <a:buAutoNum type="arabicPeriod"/>
                </a:pPr>
                <a:r>
                  <a:rPr lang="en-US" sz="2000" dirty="0"/>
                  <a:t>With no input, VCO out is about 1360Hz</a:t>
                </a:r>
              </a:p>
              <a:p>
                <a:pPr marL="342900"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438492" y="4178995"/>
                <a:ext cx="5184571" cy="1323439"/>
              </a:xfrm>
              <a:prstGeom prst="rect">
                <a:avLst/>
              </a:prstGeom>
              <a:blipFill>
                <a:blip r:embed="rId3"/>
                <a:stretch>
                  <a:fillRect l="-1222" t="-1905" b="-7619"/>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457155" y="1250027"/>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73</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650" y="2127612"/>
            <a:ext cx="4401457" cy="37340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3066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3275" y="289186"/>
            <a:ext cx="10515600" cy="869909"/>
          </a:xfrm>
        </p:spPr>
        <p:txBody>
          <a:bodyPr/>
          <a:lstStyle/>
          <a:p>
            <a:pPr algn="ctr"/>
            <a:r>
              <a:rPr lang="en-US" dirty="0"/>
              <a:t>Miscellaneous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75</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23335"/>
            <a:chOff x="332358" y="1199372"/>
            <a:chExt cx="5068945" cy="362333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06567"/>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b="0" dirty="0"/>
                </a:p>
                <a:p>
                  <a:pPr marL="285750" indent="-285750" hangingPunct="0">
                    <a:buFont typeface="Arial" panose="020B0604020202020204" pitchFamily="34" charset="0"/>
                    <a:buChar char="•"/>
                  </a:pP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06567"/>
                </a:xfrm>
                <a:prstGeom prst="rect">
                  <a:avLst/>
                </a:prstGeom>
                <a:blipFill>
                  <a:blip r:embed="rId2"/>
                  <a:stretch>
                    <a:fillRect l="-74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401675" y="2329149"/>
              <a:ext cx="388247" cy="369332"/>
            </a:xfrm>
            <a:prstGeom prst="rect">
              <a:avLst/>
            </a:prstGeom>
            <a:noFill/>
          </p:spPr>
          <p:txBody>
            <a:bodyPr wrap="square" rtlCol="0">
              <a:spAutoFit/>
            </a:bodyPr>
            <a:lstStyle/>
            <a:p>
              <a:r>
                <a:rPr lang="en-US" dirty="0"/>
                <a:t>R</a:t>
              </a:r>
              <a:r>
                <a:rPr lang="en-US"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388247" cy="369332"/>
            </a:xfrm>
            <a:prstGeom prst="rect">
              <a:avLst/>
            </a:prstGeom>
            <a:noFill/>
          </p:spPr>
          <p:txBody>
            <a:bodyPr wrap="square" rtlCol="0">
              <a:spAutoFit/>
            </a:bodyPr>
            <a:lstStyle/>
            <a:p>
              <a:r>
                <a:rPr lang="en-US" dirty="0"/>
                <a:t>R</a:t>
              </a:r>
              <a:r>
                <a:rPr lang="en-US"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369332"/>
            </a:xfrm>
            <a:prstGeom prst="rect">
              <a:avLst/>
            </a:prstGeom>
            <a:noFill/>
          </p:spPr>
          <p:txBody>
            <a:bodyPr wrap="square" rtlCol="0">
              <a:spAutoFit/>
            </a:bodyPr>
            <a:lstStyle/>
            <a:p>
              <a:r>
                <a:rPr lang="en-US"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369820" y="1183363"/>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3135" y="3661399"/>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p:spTree>
    <p:extLst>
      <p:ext uri="{BB962C8B-B14F-4D97-AF65-F5344CB8AC3E}">
        <p14:creationId xmlns:p14="http://schemas.microsoft.com/office/powerpoint/2010/main" val="20597396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1030841" y="1129329"/>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742950" lvl="1"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Output voltage increases when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&gt;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decreases when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&lt;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030841" y="1129329"/>
                <a:ext cx="8183249" cy="5561335"/>
              </a:xfrm>
              <a:prstGeom prst="rect">
                <a:avLst/>
              </a:prstGeom>
              <a:blipFill>
                <a:blip r:embed="rId3"/>
                <a:stretch>
                  <a:fillRect l="-1240" t="-45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76</a:t>
            </a:fld>
            <a:endParaRPr lang="en-US" dirty="0">
              <a:solidFill>
                <a:schemeClr val="tx1"/>
              </a:solidFill>
            </a:endParaRPr>
          </a:p>
        </p:txBody>
      </p:sp>
    </p:spTree>
    <p:extLst>
      <p:ext uri="{BB962C8B-B14F-4D97-AF65-F5344CB8AC3E}">
        <p14:creationId xmlns:p14="http://schemas.microsoft.com/office/powerpoint/2010/main" val="1928236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331304" y="144689"/>
            <a:ext cx="11529391" cy="769441"/>
          </a:xfrm>
          <a:prstGeom prst="rect">
            <a:avLst/>
          </a:prstGeom>
          <a:noFill/>
        </p:spPr>
        <p:txBody>
          <a:bodyPr wrap="square" rtlCol="0">
            <a:spAutoFit/>
          </a:bodyPr>
          <a:lstStyle/>
          <a:p>
            <a:pPr algn="ctr"/>
            <a:r>
              <a:rPr lang="en-US" sz="4400" dirty="0">
                <a:latin typeface="+mj-lt"/>
              </a:rPr>
              <a:t>Op Amps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77</a:t>
            </a:fld>
            <a:endParaRPr lang="en-US" dirty="0">
              <a:solidFill>
                <a:schemeClr val="tx1"/>
              </a:solidFill>
            </a:endParaRPr>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586439" y="468180"/>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588375" y="2169527"/>
            <a:ext cx="2848931" cy="1991655"/>
            <a:chOff x="344900" y="4056477"/>
            <a:chExt cx="2848931" cy="1810595"/>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574784" y="4217005"/>
            <a:ext cx="2101749" cy="2435491"/>
            <a:chOff x="909624" y="4385323"/>
            <a:chExt cx="210174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443661" y="4573979"/>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0438107D-3BCF-F64B-A592-684D62BA888F}"/>
                  </a:ext>
                </a:extLst>
              </p:cNvPr>
              <p:cNvSpPr txBox="1"/>
              <p:nvPr/>
            </p:nvSpPr>
            <p:spPr>
              <a:xfrm>
                <a:off x="2337309" y="5441145"/>
                <a:ext cx="2036219" cy="68339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p:sp>
            <p:nvSpPr>
              <p:cNvPr id="5" name="TextBox 4">
                <a:extLst>
                  <a:ext uri="{FF2B5EF4-FFF2-40B4-BE49-F238E27FC236}">
                    <a16:creationId xmlns:a16="http://schemas.microsoft.com/office/drawing/2014/main" id="{0438107D-3BCF-F64B-A592-684D62BA888F}"/>
                  </a:ext>
                </a:extLst>
              </p:cNvPr>
              <p:cNvSpPr txBox="1">
                <a:spLocks noRot="1" noChangeAspect="1" noMove="1" noResize="1" noEditPoints="1" noAdjustHandles="1" noChangeArrowheads="1" noChangeShapeType="1" noTextEdit="1"/>
              </p:cNvSpPr>
              <p:nvPr/>
            </p:nvSpPr>
            <p:spPr>
              <a:xfrm>
                <a:off x="2337309" y="5441145"/>
                <a:ext cx="2036219" cy="68339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0" name="TextBox 99">
                <a:extLst>
                  <a:ext uri="{FF2B5EF4-FFF2-40B4-BE49-F238E27FC236}">
                    <a16:creationId xmlns:a16="http://schemas.microsoft.com/office/drawing/2014/main" id="{8C3988C7-7743-734C-A29F-B12E01C1B483}"/>
                  </a:ext>
                </a:extLst>
              </p:cNvPr>
              <p:cNvSpPr txBox="1"/>
              <p:nvPr/>
            </p:nvSpPr>
            <p:spPr>
              <a:xfrm>
                <a:off x="2306431" y="3311232"/>
                <a:ext cx="203621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p:sp>
            <p:nvSpPr>
              <p:cNvPr id="100" name="TextBox 99">
                <a:extLst>
                  <a:ext uri="{FF2B5EF4-FFF2-40B4-BE49-F238E27FC236}">
                    <a16:creationId xmlns:a16="http://schemas.microsoft.com/office/drawing/2014/main" id="{8C3988C7-7743-734C-A29F-B12E01C1B483}"/>
                  </a:ext>
                </a:extLst>
              </p:cNvPr>
              <p:cNvSpPr txBox="1">
                <a:spLocks noRot="1" noChangeAspect="1" noMove="1" noResize="1" noEditPoints="1" noAdjustHandles="1" noChangeArrowheads="1" noChangeShapeType="1" noTextEdit="1"/>
              </p:cNvSpPr>
              <p:nvPr/>
            </p:nvSpPr>
            <p:spPr>
              <a:xfrm>
                <a:off x="2306431" y="3311232"/>
                <a:ext cx="2036219" cy="369332"/>
              </a:xfrm>
              <a:prstGeom prst="rect">
                <a:avLst/>
              </a:prstGeom>
              <a:blipFill>
                <a:blip r:embed="rId4"/>
                <a:stretch>
                  <a:fillRect/>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CCFFA8E4-B549-E34E-9214-26CDCDD3F150}"/>
              </a:ext>
            </a:extLst>
          </p:cNvPr>
          <p:cNvGrpSpPr/>
          <p:nvPr/>
        </p:nvGrpSpPr>
        <p:grpSpPr>
          <a:xfrm>
            <a:off x="4902563" y="1756252"/>
            <a:ext cx="2101321" cy="1774439"/>
            <a:chOff x="4917449" y="1265078"/>
            <a:chExt cx="2101321" cy="1774439"/>
          </a:xfrm>
        </p:grpSpPr>
        <p:grpSp>
          <p:nvGrpSpPr>
            <p:cNvPr id="106" name="Group 39">
              <a:extLst>
                <a:ext uri="{FF2B5EF4-FFF2-40B4-BE49-F238E27FC236}">
                  <a16:creationId xmlns:a16="http://schemas.microsoft.com/office/drawing/2014/main" id="{9CE8A82F-830A-3C41-817F-008653D265BF}"/>
                </a:ext>
              </a:extLst>
            </p:cNvPr>
            <p:cNvGrpSpPr>
              <a:grpSpLocks/>
            </p:cNvGrpSpPr>
            <p:nvPr/>
          </p:nvGrpSpPr>
          <p:grpSpPr bwMode="auto">
            <a:xfrm>
              <a:off x="5326438" y="1516284"/>
              <a:ext cx="1302026" cy="1060499"/>
              <a:chOff x="2496" y="1968"/>
              <a:chExt cx="1056" cy="864"/>
            </a:xfrm>
          </p:grpSpPr>
          <p:sp>
            <p:nvSpPr>
              <p:cNvPr id="183" name="Line 40">
                <a:extLst>
                  <a:ext uri="{FF2B5EF4-FFF2-40B4-BE49-F238E27FC236}">
                    <a16:creationId xmlns:a16="http://schemas.microsoft.com/office/drawing/2014/main" id="{93E19713-7C7D-F34A-BC96-9B5E46CEB42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41">
                <a:extLst>
                  <a:ext uri="{FF2B5EF4-FFF2-40B4-BE49-F238E27FC236}">
                    <a16:creationId xmlns:a16="http://schemas.microsoft.com/office/drawing/2014/main" id="{6A37B6C8-AA51-4040-827B-667C80AEF583}"/>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42">
                <a:extLst>
                  <a:ext uri="{FF2B5EF4-FFF2-40B4-BE49-F238E27FC236}">
                    <a16:creationId xmlns:a16="http://schemas.microsoft.com/office/drawing/2014/main" id="{8BC2C303-6325-D646-9DA2-429B4169F4B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Freeform 43">
                <a:extLst>
                  <a:ext uri="{FF2B5EF4-FFF2-40B4-BE49-F238E27FC236}">
                    <a16:creationId xmlns:a16="http://schemas.microsoft.com/office/drawing/2014/main" id="{8E631E50-FFF9-1C4E-8068-8D546671954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12" name="Group 13">
              <a:extLst>
                <a:ext uri="{FF2B5EF4-FFF2-40B4-BE49-F238E27FC236}">
                  <a16:creationId xmlns:a16="http://schemas.microsoft.com/office/drawing/2014/main" id="{A7E47A9E-0630-AE4A-8CA7-3668D83579BD}"/>
                </a:ext>
              </a:extLst>
            </p:cNvPr>
            <p:cNvGrpSpPr>
              <a:grpSpLocks noChangeAspect="1"/>
            </p:cNvGrpSpPr>
            <p:nvPr/>
          </p:nvGrpSpPr>
          <p:grpSpPr bwMode="auto">
            <a:xfrm>
              <a:off x="5274755" y="1668894"/>
              <a:ext cx="152400" cy="167640"/>
              <a:chOff x="1344" y="2064"/>
              <a:chExt cx="192" cy="192"/>
            </a:xfrm>
          </p:grpSpPr>
          <p:sp>
            <p:nvSpPr>
              <p:cNvPr id="175" name="Oval 14">
                <a:extLst>
                  <a:ext uri="{FF2B5EF4-FFF2-40B4-BE49-F238E27FC236}">
                    <a16:creationId xmlns:a16="http://schemas.microsoft.com/office/drawing/2014/main" id="{38E6CEF5-05F1-FF47-B1BC-0AC1FE33FFC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C5EC2759-6492-BD45-99D7-3ACE8246FB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14" name="Straight Connector 113">
              <a:extLst>
                <a:ext uri="{FF2B5EF4-FFF2-40B4-BE49-F238E27FC236}">
                  <a16:creationId xmlns:a16="http://schemas.microsoft.com/office/drawing/2014/main" id="{7EE0E878-67E0-5C42-B506-BB4361180D76}"/>
                </a:ext>
              </a:extLst>
            </p:cNvPr>
            <p:cNvCxnSpPr/>
            <p:nvPr/>
          </p:nvCxnSpPr>
          <p:spPr>
            <a:xfrm>
              <a:off x="6391732" y="2046533"/>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7" name="Group 13">
              <a:extLst>
                <a:ext uri="{FF2B5EF4-FFF2-40B4-BE49-F238E27FC236}">
                  <a16:creationId xmlns:a16="http://schemas.microsoft.com/office/drawing/2014/main" id="{82A4A6C1-95D4-064B-A094-F2DD47774C5C}"/>
                </a:ext>
              </a:extLst>
            </p:cNvPr>
            <p:cNvGrpSpPr>
              <a:grpSpLocks noChangeAspect="1"/>
            </p:cNvGrpSpPr>
            <p:nvPr/>
          </p:nvGrpSpPr>
          <p:grpSpPr bwMode="auto">
            <a:xfrm>
              <a:off x="4917449" y="1672196"/>
              <a:ext cx="152400" cy="167640"/>
              <a:chOff x="1344" y="2064"/>
              <a:chExt cx="192" cy="192"/>
            </a:xfrm>
          </p:grpSpPr>
          <p:sp>
            <p:nvSpPr>
              <p:cNvPr id="173" name="Oval 14">
                <a:extLst>
                  <a:ext uri="{FF2B5EF4-FFF2-40B4-BE49-F238E27FC236}">
                    <a16:creationId xmlns:a16="http://schemas.microsoft.com/office/drawing/2014/main" id="{BCD028A5-3112-6446-A39C-C93C154E9D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4" name="Rectangle 15">
                <a:extLst>
                  <a:ext uri="{FF2B5EF4-FFF2-40B4-BE49-F238E27FC236}">
                    <a16:creationId xmlns:a16="http://schemas.microsoft.com/office/drawing/2014/main" id="{F00A1306-70FD-C149-BCB2-9A13916802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0" name="Group 13">
              <a:extLst>
                <a:ext uri="{FF2B5EF4-FFF2-40B4-BE49-F238E27FC236}">
                  <a16:creationId xmlns:a16="http://schemas.microsoft.com/office/drawing/2014/main" id="{BCF0BB1D-52E6-5346-85AB-077FF3D281A7}"/>
                </a:ext>
              </a:extLst>
            </p:cNvPr>
            <p:cNvGrpSpPr>
              <a:grpSpLocks noChangeAspect="1"/>
            </p:cNvGrpSpPr>
            <p:nvPr/>
          </p:nvGrpSpPr>
          <p:grpSpPr bwMode="auto">
            <a:xfrm>
              <a:off x="6866370" y="1962713"/>
              <a:ext cx="152400" cy="167640"/>
              <a:chOff x="1344" y="2064"/>
              <a:chExt cx="192" cy="192"/>
            </a:xfrm>
          </p:grpSpPr>
          <p:sp>
            <p:nvSpPr>
              <p:cNvPr id="171" name="Oval 14">
                <a:extLst>
                  <a:ext uri="{FF2B5EF4-FFF2-40B4-BE49-F238E27FC236}">
                    <a16:creationId xmlns:a16="http://schemas.microsoft.com/office/drawing/2014/main" id="{B880C96F-0D44-344A-A56C-E32BAD14D24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2" name="Rectangle 15">
                <a:extLst>
                  <a:ext uri="{FF2B5EF4-FFF2-40B4-BE49-F238E27FC236}">
                    <a16:creationId xmlns:a16="http://schemas.microsoft.com/office/drawing/2014/main" id="{1B4E982F-6AF9-D34B-B467-6F0C9AD964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4" name="Straight Connector 123">
              <a:extLst>
                <a:ext uri="{FF2B5EF4-FFF2-40B4-BE49-F238E27FC236}">
                  <a16:creationId xmlns:a16="http://schemas.microsoft.com/office/drawing/2014/main" id="{87E2C931-4AAF-C84E-A329-83E759630A8C}"/>
                </a:ext>
              </a:extLst>
            </p:cNvPr>
            <p:cNvCxnSpPr>
              <a:cxnSpLocks/>
            </p:cNvCxnSpPr>
            <p:nvPr/>
          </p:nvCxnSpPr>
          <p:spPr>
            <a:xfrm flipV="1">
              <a:off x="5352040" y="1265078"/>
              <a:ext cx="0" cy="502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8818EF8-FC4F-E84A-A51B-9AEF889B0DD7}"/>
                </a:ext>
              </a:extLst>
            </p:cNvPr>
            <p:cNvCxnSpPr>
              <a:cxnSpLocks/>
            </p:cNvCxnSpPr>
            <p:nvPr/>
          </p:nvCxnSpPr>
          <p:spPr>
            <a:xfrm flipV="1">
              <a:off x="6498352" y="1278330"/>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599CACFC-5A7F-1542-B601-DAD7BA7C95C6}"/>
                </a:ext>
              </a:extLst>
            </p:cNvPr>
            <p:cNvCxnSpPr>
              <a:cxnSpLocks/>
            </p:cNvCxnSpPr>
            <p:nvPr/>
          </p:nvCxnSpPr>
          <p:spPr>
            <a:xfrm>
              <a:off x="5343906" y="1265078"/>
              <a:ext cx="11704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5" name="Group 13">
              <a:extLst>
                <a:ext uri="{FF2B5EF4-FFF2-40B4-BE49-F238E27FC236}">
                  <a16:creationId xmlns:a16="http://schemas.microsoft.com/office/drawing/2014/main" id="{A7D669F5-F4B6-9B41-8EFB-06CC29F9FA7E}"/>
                </a:ext>
              </a:extLst>
            </p:cNvPr>
            <p:cNvGrpSpPr>
              <a:grpSpLocks noChangeAspect="1"/>
            </p:cNvGrpSpPr>
            <p:nvPr/>
          </p:nvGrpSpPr>
          <p:grpSpPr bwMode="auto">
            <a:xfrm>
              <a:off x="6421067" y="1962264"/>
              <a:ext cx="152400" cy="167640"/>
              <a:chOff x="1344" y="2064"/>
              <a:chExt cx="192" cy="192"/>
            </a:xfrm>
          </p:grpSpPr>
          <p:sp>
            <p:nvSpPr>
              <p:cNvPr id="169" name="Oval 14">
                <a:extLst>
                  <a:ext uri="{FF2B5EF4-FFF2-40B4-BE49-F238E27FC236}">
                    <a16:creationId xmlns:a16="http://schemas.microsoft.com/office/drawing/2014/main" id="{B2E13E3A-7DD5-3641-BF0D-FE71C701341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0" name="Rectangle 15">
                <a:extLst>
                  <a:ext uri="{FF2B5EF4-FFF2-40B4-BE49-F238E27FC236}">
                    <a16:creationId xmlns:a16="http://schemas.microsoft.com/office/drawing/2014/main" id="{920CB738-61C9-8F4C-A5FE-13BC7AB0DF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7" name="TextBox 166">
              <a:extLst>
                <a:ext uri="{FF2B5EF4-FFF2-40B4-BE49-F238E27FC236}">
                  <a16:creationId xmlns:a16="http://schemas.microsoft.com/office/drawing/2014/main" id="{855C6F17-1DD6-A044-932E-93141F5B5DD2}"/>
                </a:ext>
              </a:extLst>
            </p:cNvPr>
            <p:cNvSpPr txBox="1"/>
            <p:nvPr/>
          </p:nvSpPr>
          <p:spPr>
            <a:xfrm>
              <a:off x="5531838" y="2130260"/>
              <a:ext cx="302631" cy="406265"/>
            </a:xfrm>
            <a:prstGeom prst="rect">
              <a:avLst/>
            </a:prstGeom>
            <a:noFill/>
          </p:spPr>
          <p:txBody>
            <a:bodyPr wrap="square" rtlCol="0">
              <a:spAutoFit/>
            </a:bodyPr>
            <a:lstStyle/>
            <a:p>
              <a:r>
                <a:rPr lang="en-US" dirty="0"/>
                <a:t>+</a:t>
              </a:r>
              <a:endParaRPr lang="en-US" baseline="-25000" dirty="0"/>
            </a:p>
          </p:txBody>
        </p:sp>
        <p:sp>
          <p:nvSpPr>
            <p:cNvPr id="168" name="TextBox 167">
              <a:extLst>
                <a:ext uri="{FF2B5EF4-FFF2-40B4-BE49-F238E27FC236}">
                  <a16:creationId xmlns:a16="http://schemas.microsoft.com/office/drawing/2014/main" id="{8C7E5F54-713C-BC45-A025-8FCD59EFD7A0}"/>
                </a:ext>
              </a:extLst>
            </p:cNvPr>
            <p:cNvSpPr txBox="1"/>
            <p:nvPr/>
          </p:nvSpPr>
          <p:spPr>
            <a:xfrm>
              <a:off x="5553610" y="1579447"/>
              <a:ext cx="302631" cy="406265"/>
            </a:xfrm>
            <a:prstGeom prst="rect">
              <a:avLst/>
            </a:prstGeom>
            <a:noFill/>
          </p:spPr>
          <p:txBody>
            <a:bodyPr wrap="square" rtlCol="0">
              <a:spAutoFit/>
            </a:bodyPr>
            <a:lstStyle/>
            <a:p>
              <a:r>
                <a:rPr lang="en-US" dirty="0"/>
                <a:t>-</a:t>
              </a:r>
              <a:endParaRPr lang="en-US" baseline="-25000" dirty="0"/>
            </a:p>
          </p:txBody>
        </p:sp>
        <p:cxnSp>
          <p:nvCxnSpPr>
            <p:cNvPr id="187" name="Straight Connector 186">
              <a:extLst>
                <a:ext uri="{FF2B5EF4-FFF2-40B4-BE49-F238E27FC236}">
                  <a16:creationId xmlns:a16="http://schemas.microsoft.com/office/drawing/2014/main" id="{EDD436BC-6690-4246-8D6E-DB8BE6512BFE}"/>
                </a:ext>
              </a:extLst>
            </p:cNvPr>
            <p:cNvCxnSpPr>
              <a:cxnSpLocks/>
            </p:cNvCxnSpPr>
            <p:nvPr/>
          </p:nvCxnSpPr>
          <p:spPr>
            <a:xfrm>
              <a:off x="4956745" y="1755969"/>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8" name="Group 13">
              <a:extLst>
                <a:ext uri="{FF2B5EF4-FFF2-40B4-BE49-F238E27FC236}">
                  <a16:creationId xmlns:a16="http://schemas.microsoft.com/office/drawing/2014/main" id="{1C78D271-0CBC-574B-91CD-81431837BF43}"/>
                </a:ext>
              </a:extLst>
            </p:cNvPr>
            <p:cNvGrpSpPr>
              <a:grpSpLocks noChangeAspect="1"/>
            </p:cNvGrpSpPr>
            <p:nvPr/>
          </p:nvGrpSpPr>
          <p:grpSpPr bwMode="auto">
            <a:xfrm>
              <a:off x="4924077" y="2261919"/>
              <a:ext cx="152400" cy="167640"/>
              <a:chOff x="1344" y="2064"/>
              <a:chExt cx="192" cy="192"/>
            </a:xfrm>
          </p:grpSpPr>
          <p:sp>
            <p:nvSpPr>
              <p:cNvPr id="189" name="Oval 14">
                <a:extLst>
                  <a:ext uri="{FF2B5EF4-FFF2-40B4-BE49-F238E27FC236}">
                    <a16:creationId xmlns:a16="http://schemas.microsoft.com/office/drawing/2014/main" id="{9C90F358-1719-D642-9F05-94189F4E346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0" name="Rectangle 15">
                <a:extLst>
                  <a:ext uri="{FF2B5EF4-FFF2-40B4-BE49-F238E27FC236}">
                    <a16:creationId xmlns:a16="http://schemas.microsoft.com/office/drawing/2014/main" id="{BB719AE4-716F-CE46-9C0D-F15E9155EB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91" name="Straight Connector 190">
              <a:extLst>
                <a:ext uri="{FF2B5EF4-FFF2-40B4-BE49-F238E27FC236}">
                  <a16:creationId xmlns:a16="http://schemas.microsoft.com/office/drawing/2014/main" id="{0BE56E06-2041-BA42-B5A6-7A2DC0EB554A}"/>
                </a:ext>
              </a:extLst>
            </p:cNvPr>
            <p:cNvCxnSpPr>
              <a:cxnSpLocks/>
            </p:cNvCxnSpPr>
            <p:nvPr/>
          </p:nvCxnSpPr>
          <p:spPr>
            <a:xfrm>
              <a:off x="4963373" y="2345692"/>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2" name="TextBox 191">
                  <a:extLst>
                    <a:ext uri="{FF2B5EF4-FFF2-40B4-BE49-F238E27FC236}">
                      <a16:creationId xmlns:a16="http://schemas.microsoft.com/office/drawing/2014/main" id="{9711F615-3F5A-6244-A9F3-846B11ECA18A}"/>
                    </a:ext>
                  </a:extLst>
                </p:cNvPr>
                <p:cNvSpPr txBox="1"/>
                <p:nvPr/>
              </p:nvSpPr>
              <p:spPr>
                <a:xfrm>
                  <a:off x="5160265" y="2670185"/>
                  <a:ext cx="1231467"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192" name="TextBox 191">
                  <a:extLst>
                    <a:ext uri="{FF2B5EF4-FFF2-40B4-BE49-F238E27FC236}">
                      <a16:creationId xmlns:a16="http://schemas.microsoft.com/office/drawing/2014/main" id="{9711F615-3F5A-6244-A9F3-846B11ECA18A}"/>
                    </a:ext>
                  </a:extLst>
                </p:cNvPr>
                <p:cNvSpPr txBox="1">
                  <a:spLocks noRot="1" noChangeAspect="1" noMove="1" noResize="1" noEditPoints="1" noAdjustHandles="1" noChangeArrowheads="1" noChangeShapeType="1" noTextEdit="1"/>
                </p:cNvSpPr>
                <p:nvPr/>
              </p:nvSpPr>
              <p:spPr>
                <a:xfrm>
                  <a:off x="5160265" y="2670185"/>
                  <a:ext cx="1231467" cy="369332"/>
                </a:xfrm>
                <a:prstGeom prst="rect">
                  <a:avLst/>
                </a:prstGeom>
                <a:blipFill>
                  <a:blip r:embed="rId5"/>
                  <a:stretch>
                    <a:fillRect/>
                  </a:stretch>
                </a:blipFill>
              </p:spPr>
              <p:txBody>
                <a:bodyPr/>
                <a:lstStyle/>
                <a:p>
                  <a:r>
                    <a:rPr lang="en-US">
                      <a:noFill/>
                    </a:rPr>
                    <a:t> </a:t>
                  </a:r>
                </a:p>
              </p:txBody>
            </p:sp>
          </mc:Fallback>
        </mc:AlternateContent>
      </p:grpSp>
      <p:grpSp>
        <p:nvGrpSpPr>
          <p:cNvPr id="8" name="Group 7">
            <a:extLst>
              <a:ext uri="{FF2B5EF4-FFF2-40B4-BE49-F238E27FC236}">
                <a16:creationId xmlns:a16="http://schemas.microsoft.com/office/drawing/2014/main" id="{35FFDBB2-8C66-1249-8988-068EA849B623}"/>
              </a:ext>
            </a:extLst>
          </p:cNvPr>
          <p:cNvGrpSpPr/>
          <p:nvPr/>
        </p:nvGrpSpPr>
        <p:grpSpPr>
          <a:xfrm>
            <a:off x="8512329" y="2430350"/>
            <a:ext cx="2848931" cy="2563184"/>
            <a:chOff x="8310763" y="2189578"/>
            <a:chExt cx="2848931" cy="2563184"/>
          </a:xfrm>
        </p:grpSpPr>
        <p:grpSp>
          <p:nvGrpSpPr>
            <p:cNvPr id="194" name="Group 39">
              <a:extLst>
                <a:ext uri="{FF2B5EF4-FFF2-40B4-BE49-F238E27FC236}">
                  <a16:creationId xmlns:a16="http://schemas.microsoft.com/office/drawing/2014/main" id="{BE5B1615-41C9-FE4E-9E1E-1099BBF3A178}"/>
                </a:ext>
              </a:extLst>
            </p:cNvPr>
            <p:cNvGrpSpPr>
              <a:grpSpLocks/>
            </p:cNvGrpSpPr>
            <p:nvPr/>
          </p:nvGrpSpPr>
          <p:grpSpPr bwMode="auto">
            <a:xfrm>
              <a:off x="9147119" y="2517415"/>
              <a:ext cx="1302026" cy="1060499"/>
              <a:chOff x="2496" y="1968"/>
              <a:chExt cx="1056" cy="864"/>
            </a:xfrm>
          </p:grpSpPr>
          <p:sp>
            <p:nvSpPr>
              <p:cNvPr id="231" name="Line 40">
                <a:extLst>
                  <a:ext uri="{FF2B5EF4-FFF2-40B4-BE49-F238E27FC236}">
                    <a16:creationId xmlns:a16="http://schemas.microsoft.com/office/drawing/2014/main" id="{99C28F0A-2B47-A24D-82C5-86BD8F9E84D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41">
                <a:extLst>
                  <a:ext uri="{FF2B5EF4-FFF2-40B4-BE49-F238E27FC236}">
                    <a16:creationId xmlns:a16="http://schemas.microsoft.com/office/drawing/2014/main" id="{1847ACB7-FE17-FB4C-BA02-4DFA1142DB1C}"/>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42">
                <a:extLst>
                  <a:ext uri="{FF2B5EF4-FFF2-40B4-BE49-F238E27FC236}">
                    <a16:creationId xmlns:a16="http://schemas.microsoft.com/office/drawing/2014/main" id="{E37C582D-DFC8-F945-9090-9791E365346F}"/>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Freeform 43">
                <a:extLst>
                  <a:ext uri="{FF2B5EF4-FFF2-40B4-BE49-F238E27FC236}">
                    <a16:creationId xmlns:a16="http://schemas.microsoft.com/office/drawing/2014/main" id="{D4000EDF-8B1B-9D46-AD85-B4B6751D885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5" name="TextBox 194">
              <a:extLst>
                <a:ext uri="{FF2B5EF4-FFF2-40B4-BE49-F238E27FC236}">
                  <a16:creationId xmlns:a16="http://schemas.microsoft.com/office/drawing/2014/main" id="{B98A5D29-3A77-244D-8378-DA98AB86A43D}"/>
                </a:ext>
              </a:extLst>
            </p:cNvPr>
            <p:cNvSpPr txBox="1"/>
            <p:nvPr/>
          </p:nvSpPr>
          <p:spPr>
            <a:xfrm>
              <a:off x="8703407" y="4383430"/>
              <a:ext cx="1703993" cy="369332"/>
            </a:xfrm>
            <a:prstGeom prst="rect">
              <a:avLst/>
            </a:prstGeom>
            <a:noFill/>
          </p:spPr>
          <p:txBody>
            <a:bodyPr wrap="none" rtlCol="0">
              <a:spAutoFit/>
            </a:bodyPr>
            <a:lstStyle/>
            <a:p>
              <a:r>
                <a:rPr lang="en-US" dirty="0"/>
                <a:t>Differential amp</a:t>
              </a:r>
            </a:p>
          </p:txBody>
        </p:sp>
        <p:sp>
          <p:nvSpPr>
            <p:cNvPr id="196" name="Freeform 12">
              <a:extLst>
                <a:ext uri="{FF2B5EF4-FFF2-40B4-BE49-F238E27FC236}">
                  <a16:creationId xmlns:a16="http://schemas.microsoft.com/office/drawing/2014/main" id="{D7F50E1A-9B10-4C40-B4FB-4BFE2A1587D0}"/>
                </a:ext>
              </a:extLst>
            </p:cNvPr>
            <p:cNvSpPr>
              <a:spLocks noChangeAspect="1"/>
            </p:cNvSpPr>
            <p:nvPr/>
          </p:nvSpPr>
          <p:spPr bwMode="auto">
            <a:xfrm rot="5400000">
              <a:off x="9555974" y="189239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8" name="Group 13">
              <a:extLst>
                <a:ext uri="{FF2B5EF4-FFF2-40B4-BE49-F238E27FC236}">
                  <a16:creationId xmlns:a16="http://schemas.microsoft.com/office/drawing/2014/main" id="{0D084C23-1FC8-4645-A4D5-2BBF9B96B20E}"/>
                </a:ext>
              </a:extLst>
            </p:cNvPr>
            <p:cNvGrpSpPr>
              <a:grpSpLocks noChangeAspect="1"/>
            </p:cNvGrpSpPr>
            <p:nvPr/>
          </p:nvGrpSpPr>
          <p:grpSpPr bwMode="auto">
            <a:xfrm>
              <a:off x="9188200" y="2670025"/>
              <a:ext cx="152400" cy="167640"/>
              <a:chOff x="1344" y="2064"/>
              <a:chExt cx="192" cy="192"/>
            </a:xfrm>
          </p:grpSpPr>
          <p:sp>
            <p:nvSpPr>
              <p:cNvPr id="223" name="Oval 14">
                <a:extLst>
                  <a:ext uri="{FF2B5EF4-FFF2-40B4-BE49-F238E27FC236}">
                    <a16:creationId xmlns:a16="http://schemas.microsoft.com/office/drawing/2014/main" id="{09B34A68-721A-104C-AC60-5162145546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Rectangle 15">
                <a:extLst>
                  <a:ext uri="{FF2B5EF4-FFF2-40B4-BE49-F238E27FC236}">
                    <a16:creationId xmlns:a16="http://schemas.microsoft.com/office/drawing/2014/main" id="{AD95DE4C-0A06-1241-BAA0-4E9F834CCE6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99" name="Straight Connector 198">
              <a:extLst>
                <a:ext uri="{FF2B5EF4-FFF2-40B4-BE49-F238E27FC236}">
                  <a16:creationId xmlns:a16="http://schemas.microsoft.com/office/drawing/2014/main" id="{F7D29300-2A50-C842-B8C3-2E43BA6982A6}"/>
                </a:ext>
              </a:extLst>
            </p:cNvPr>
            <p:cNvCxnSpPr/>
            <p:nvPr/>
          </p:nvCxnSpPr>
          <p:spPr>
            <a:xfrm>
              <a:off x="10212413" y="3047664"/>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Freeform 12">
              <a:extLst>
                <a:ext uri="{FF2B5EF4-FFF2-40B4-BE49-F238E27FC236}">
                  <a16:creationId xmlns:a16="http://schemas.microsoft.com/office/drawing/2014/main" id="{42883D1D-E573-024B-B921-BCB0FB231200}"/>
                </a:ext>
              </a:extLst>
            </p:cNvPr>
            <p:cNvSpPr>
              <a:spLocks noChangeAspect="1"/>
            </p:cNvSpPr>
            <p:nvPr/>
          </p:nvSpPr>
          <p:spPr bwMode="auto">
            <a:xfrm rot="5400000">
              <a:off x="8821506" y="236316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1" name="Group 13">
              <a:extLst>
                <a:ext uri="{FF2B5EF4-FFF2-40B4-BE49-F238E27FC236}">
                  <a16:creationId xmlns:a16="http://schemas.microsoft.com/office/drawing/2014/main" id="{8310A69C-2B69-2249-99EA-26289765BC83}"/>
                </a:ext>
              </a:extLst>
            </p:cNvPr>
            <p:cNvGrpSpPr>
              <a:grpSpLocks noChangeAspect="1"/>
            </p:cNvGrpSpPr>
            <p:nvPr/>
          </p:nvGrpSpPr>
          <p:grpSpPr bwMode="auto">
            <a:xfrm>
              <a:off x="8433329" y="2660348"/>
              <a:ext cx="152400" cy="167640"/>
              <a:chOff x="1344" y="2064"/>
              <a:chExt cx="192" cy="192"/>
            </a:xfrm>
          </p:grpSpPr>
          <p:sp>
            <p:nvSpPr>
              <p:cNvPr id="221" name="Oval 14">
                <a:extLst>
                  <a:ext uri="{FF2B5EF4-FFF2-40B4-BE49-F238E27FC236}">
                    <a16:creationId xmlns:a16="http://schemas.microsoft.com/office/drawing/2014/main" id="{14A2CF4D-1EEF-3D49-A6B5-26C2DAF55B8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2" name="Rectangle 15">
                <a:extLst>
                  <a:ext uri="{FF2B5EF4-FFF2-40B4-BE49-F238E27FC236}">
                    <a16:creationId xmlns:a16="http://schemas.microsoft.com/office/drawing/2014/main" id="{4854E429-2AA0-B948-9E3D-17B5A28DD82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2" name="Group 13">
              <a:extLst>
                <a:ext uri="{FF2B5EF4-FFF2-40B4-BE49-F238E27FC236}">
                  <a16:creationId xmlns:a16="http://schemas.microsoft.com/office/drawing/2014/main" id="{932E5E59-15CA-484D-9C7B-00E49D702954}"/>
                </a:ext>
              </a:extLst>
            </p:cNvPr>
            <p:cNvGrpSpPr>
              <a:grpSpLocks noChangeAspect="1"/>
            </p:cNvGrpSpPr>
            <p:nvPr/>
          </p:nvGrpSpPr>
          <p:grpSpPr bwMode="auto">
            <a:xfrm>
              <a:off x="10687051" y="2963844"/>
              <a:ext cx="152400" cy="167640"/>
              <a:chOff x="1344" y="2064"/>
              <a:chExt cx="192" cy="192"/>
            </a:xfrm>
          </p:grpSpPr>
          <p:sp>
            <p:nvSpPr>
              <p:cNvPr id="219" name="Oval 14">
                <a:extLst>
                  <a:ext uri="{FF2B5EF4-FFF2-40B4-BE49-F238E27FC236}">
                    <a16:creationId xmlns:a16="http://schemas.microsoft.com/office/drawing/2014/main" id="{2C908DC3-4AE5-2B45-8DD8-7630A8D6F9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0" name="Rectangle 15">
                <a:extLst>
                  <a:ext uri="{FF2B5EF4-FFF2-40B4-BE49-F238E27FC236}">
                    <a16:creationId xmlns:a16="http://schemas.microsoft.com/office/drawing/2014/main" id="{C44AAD3A-EA79-DB44-BAE7-448A9446589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03" name="Straight Connector 202">
              <a:extLst>
                <a:ext uri="{FF2B5EF4-FFF2-40B4-BE49-F238E27FC236}">
                  <a16:creationId xmlns:a16="http://schemas.microsoft.com/office/drawing/2014/main" id="{7648810A-F739-9044-BC70-879141330E24}"/>
                </a:ext>
              </a:extLst>
            </p:cNvPr>
            <p:cNvCxnSpPr>
              <a:cxnSpLocks/>
            </p:cNvCxnSpPr>
            <p:nvPr/>
          </p:nvCxnSpPr>
          <p:spPr>
            <a:xfrm flipV="1">
              <a:off x="9265485" y="2279461"/>
              <a:ext cx="0" cy="502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66573AE9-10D4-F243-8122-D77A870B0CCE}"/>
                </a:ext>
              </a:extLst>
            </p:cNvPr>
            <p:cNvCxnSpPr>
              <a:cxnSpLocks/>
            </p:cNvCxnSpPr>
            <p:nvPr/>
          </p:nvCxnSpPr>
          <p:spPr>
            <a:xfrm flipV="1">
              <a:off x="10332285" y="2279461"/>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8B301B16-542D-654D-8694-364100E6D813}"/>
                </a:ext>
              </a:extLst>
            </p:cNvPr>
            <p:cNvCxnSpPr>
              <a:cxnSpLocks/>
            </p:cNvCxnSpPr>
            <p:nvPr/>
          </p:nvCxnSpPr>
          <p:spPr>
            <a:xfrm>
              <a:off x="9936994" y="2273398"/>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6" name="Group 13">
              <a:extLst>
                <a:ext uri="{FF2B5EF4-FFF2-40B4-BE49-F238E27FC236}">
                  <a16:creationId xmlns:a16="http://schemas.microsoft.com/office/drawing/2014/main" id="{1CB6B3E6-98A5-5049-950A-EFA7805C9468}"/>
                </a:ext>
              </a:extLst>
            </p:cNvPr>
            <p:cNvGrpSpPr>
              <a:grpSpLocks noChangeAspect="1"/>
            </p:cNvGrpSpPr>
            <p:nvPr/>
          </p:nvGrpSpPr>
          <p:grpSpPr bwMode="auto">
            <a:xfrm>
              <a:off x="10255000" y="2963395"/>
              <a:ext cx="152400" cy="167640"/>
              <a:chOff x="1344" y="2064"/>
              <a:chExt cx="192" cy="192"/>
            </a:xfrm>
          </p:grpSpPr>
          <p:sp>
            <p:nvSpPr>
              <p:cNvPr id="217" name="Oval 14">
                <a:extLst>
                  <a:ext uri="{FF2B5EF4-FFF2-40B4-BE49-F238E27FC236}">
                    <a16:creationId xmlns:a16="http://schemas.microsoft.com/office/drawing/2014/main" id="{B518D494-E47A-C54D-9DDE-DCECA8E8AB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Rectangle 15">
                <a:extLst>
                  <a:ext uri="{FF2B5EF4-FFF2-40B4-BE49-F238E27FC236}">
                    <a16:creationId xmlns:a16="http://schemas.microsoft.com/office/drawing/2014/main" id="{D90C9C74-6402-6949-AD2C-0CF401A4F5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7" name="TextBox 206">
              <a:extLst>
                <a:ext uri="{FF2B5EF4-FFF2-40B4-BE49-F238E27FC236}">
                  <a16:creationId xmlns:a16="http://schemas.microsoft.com/office/drawing/2014/main" id="{F39A166B-B9CB-6244-B4CC-56F4C2160891}"/>
                </a:ext>
              </a:extLst>
            </p:cNvPr>
            <p:cNvSpPr txBox="1"/>
            <p:nvPr/>
          </p:nvSpPr>
          <p:spPr>
            <a:xfrm>
              <a:off x="9535242" y="2285694"/>
              <a:ext cx="567712" cy="369332"/>
            </a:xfrm>
            <a:prstGeom prst="rect">
              <a:avLst/>
            </a:prstGeom>
            <a:noFill/>
          </p:spPr>
          <p:txBody>
            <a:bodyPr wrap="square" rtlCol="0">
              <a:spAutoFit/>
            </a:bodyPr>
            <a:lstStyle/>
            <a:p>
              <a:r>
                <a:rPr lang="en-US" dirty="0"/>
                <a:t>R</a:t>
              </a:r>
              <a:r>
                <a:rPr lang="en-US" baseline="-25000" dirty="0"/>
                <a:t>f</a:t>
              </a:r>
            </a:p>
          </p:txBody>
        </p:sp>
        <p:sp>
          <p:nvSpPr>
            <p:cNvPr id="208" name="TextBox 207">
              <a:extLst>
                <a:ext uri="{FF2B5EF4-FFF2-40B4-BE49-F238E27FC236}">
                  <a16:creationId xmlns:a16="http://schemas.microsoft.com/office/drawing/2014/main" id="{142E650E-40BD-D542-8D7B-D834B4B5E4D7}"/>
                </a:ext>
              </a:extLst>
            </p:cNvPr>
            <p:cNvSpPr txBox="1"/>
            <p:nvPr/>
          </p:nvSpPr>
          <p:spPr>
            <a:xfrm>
              <a:off x="8719367" y="2270559"/>
              <a:ext cx="567712" cy="369332"/>
            </a:xfrm>
            <a:prstGeom prst="rect">
              <a:avLst/>
            </a:prstGeom>
            <a:noFill/>
          </p:spPr>
          <p:txBody>
            <a:bodyPr wrap="square" rtlCol="0">
              <a:spAutoFit/>
            </a:bodyPr>
            <a:lstStyle/>
            <a:p>
              <a:r>
                <a:rPr lang="en-US" dirty="0"/>
                <a:t>R</a:t>
              </a:r>
              <a:r>
                <a:rPr lang="en-US" baseline="-25000" dirty="0"/>
                <a:t>i</a:t>
              </a:r>
            </a:p>
          </p:txBody>
        </p:sp>
        <p:sp>
          <p:nvSpPr>
            <p:cNvPr id="209" name="TextBox 208">
              <a:extLst>
                <a:ext uri="{FF2B5EF4-FFF2-40B4-BE49-F238E27FC236}">
                  <a16:creationId xmlns:a16="http://schemas.microsoft.com/office/drawing/2014/main" id="{40EDBCC0-46B8-B344-AD14-A9C78EAC0B43}"/>
                </a:ext>
              </a:extLst>
            </p:cNvPr>
            <p:cNvSpPr txBox="1"/>
            <p:nvPr/>
          </p:nvSpPr>
          <p:spPr>
            <a:xfrm>
              <a:off x="10591982" y="2561757"/>
              <a:ext cx="567712" cy="406265"/>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210" name="TextBox 209">
              <a:extLst>
                <a:ext uri="{FF2B5EF4-FFF2-40B4-BE49-F238E27FC236}">
                  <a16:creationId xmlns:a16="http://schemas.microsoft.com/office/drawing/2014/main" id="{1602DDEB-CD83-0044-97A8-95A9B5A9E576}"/>
                </a:ext>
              </a:extLst>
            </p:cNvPr>
            <p:cNvSpPr txBox="1"/>
            <p:nvPr/>
          </p:nvSpPr>
          <p:spPr>
            <a:xfrm>
              <a:off x="8310763" y="2285694"/>
              <a:ext cx="527387" cy="406265"/>
            </a:xfrm>
            <a:prstGeom prst="rect">
              <a:avLst/>
            </a:prstGeom>
            <a:noFill/>
          </p:spPr>
          <p:txBody>
            <a:bodyPr wrap="square" rtlCol="0">
              <a:spAutoFit/>
            </a:bodyPr>
            <a:lstStyle/>
            <a:p>
              <a:r>
                <a:rPr lang="en-US" dirty="0"/>
                <a:t>V</a:t>
              </a:r>
              <a:r>
                <a:rPr lang="en-US" baseline="-25000" dirty="0"/>
                <a:t>in</a:t>
              </a:r>
            </a:p>
          </p:txBody>
        </p:sp>
        <p:sp>
          <p:nvSpPr>
            <p:cNvPr id="215" name="TextBox 214">
              <a:extLst>
                <a:ext uri="{FF2B5EF4-FFF2-40B4-BE49-F238E27FC236}">
                  <a16:creationId xmlns:a16="http://schemas.microsoft.com/office/drawing/2014/main" id="{03334728-BBFD-B147-BA9F-32C4C35ED7BD}"/>
                </a:ext>
              </a:extLst>
            </p:cNvPr>
            <p:cNvSpPr txBox="1"/>
            <p:nvPr/>
          </p:nvSpPr>
          <p:spPr>
            <a:xfrm>
              <a:off x="9352519" y="3131391"/>
              <a:ext cx="302631" cy="406265"/>
            </a:xfrm>
            <a:prstGeom prst="rect">
              <a:avLst/>
            </a:prstGeom>
            <a:noFill/>
          </p:spPr>
          <p:txBody>
            <a:bodyPr wrap="square" rtlCol="0">
              <a:spAutoFit/>
            </a:bodyPr>
            <a:lstStyle/>
            <a:p>
              <a:r>
                <a:rPr lang="en-US" dirty="0"/>
                <a:t>+</a:t>
              </a:r>
              <a:endParaRPr lang="en-US" baseline="-25000" dirty="0"/>
            </a:p>
          </p:txBody>
        </p:sp>
        <p:sp>
          <p:nvSpPr>
            <p:cNvPr id="216" name="TextBox 215">
              <a:extLst>
                <a:ext uri="{FF2B5EF4-FFF2-40B4-BE49-F238E27FC236}">
                  <a16:creationId xmlns:a16="http://schemas.microsoft.com/office/drawing/2014/main" id="{938957BB-6F67-E141-8465-6E496B93365C}"/>
                </a:ext>
              </a:extLst>
            </p:cNvPr>
            <p:cNvSpPr txBox="1"/>
            <p:nvPr/>
          </p:nvSpPr>
          <p:spPr>
            <a:xfrm>
              <a:off x="9374291" y="2580578"/>
              <a:ext cx="302631" cy="406265"/>
            </a:xfrm>
            <a:prstGeom prst="rect">
              <a:avLst/>
            </a:prstGeom>
            <a:noFill/>
          </p:spPr>
          <p:txBody>
            <a:bodyPr wrap="square" rtlCol="0">
              <a:spAutoFit/>
            </a:bodyPr>
            <a:lstStyle/>
            <a:p>
              <a:r>
                <a:rPr lang="en-US" dirty="0"/>
                <a:t>-</a:t>
              </a:r>
              <a:endParaRPr lang="en-US" baseline="-25000" dirty="0"/>
            </a:p>
          </p:txBody>
        </p:sp>
        <p:sp>
          <p:nvSpPr>
            <p:cNvPr id="278" name="TextBox 277">
              <a:extLst>
                <a:ext uri="{FF2B5EF4-FFF2-40B4-BE49-F238E27FC236}">
                  <a16:creationId xmlns:a16="http://schemas.microsoft.com/office/drawing/2014/main" id="{A1586F89-9DD6-134F-8A00-A9A920299F7E}"/>
                </a:ext>
              </a:extLst>
            </p:cNvPr>
            <p:cNvSpPr txBox="1"/>
            <p:nvPr/>
          </p:nvSpPr>
          <p:spPr>
            <a:xfrm>
              <a:off x="8715427" y="2872013"/>
              <a:ext cx="567712" cy="369332"/>
            </a:xfrm>
            <a:prstGeom prst="rect">
              <a:avLst/>
            </a:prstGeom>
            <a:noFill/>
          </p:spPr>
          <p:txBody>
            <a:bodyPr wrap="square" rtlCol="0">
              <a:spAutoFit/>
            </a:bodyPr>
            <a:lstStyle/>
            <a:p>
              <a:r>
                <a:rPr lang="en-US" dirty="0"/>
                <a:t>R</a:t>
              </a:r>
              <a:r>
                <a:rPr lang="en-US" baseline="-25000" dirty="0"/>
                <a:t>i</a:t>
              </a:r>
            </a:p>
          </p:txBody>
        </p:sp>
        <p:sp>
          <p:nvSpPr>
            <p:cNvPr id="279" name="TextBox 278">
              <a:extLst>
                <a:ext uri="{FF2B5EF4-FFF2-40B4-BE49-F238E27FC236}">
                  <a16:creationId xmlns:a16="http://schemas.microsoft.com/office/drawing/2014/main" id="{F53D871C-3573-524C-ACC4-BE128DB6FCFF}"/>
                </a:ext>
              </a:extLst>
            </p:cNvPr>
            <p:cNvSpPr txBox="1"/>
            <p:nvPr/>
          </p:nvSpPr>
          <p:spPr>
            <a:xfrm>
              <a:off x="8322036" y="3352571"/>
              <a:ext cx="527387" cy="406265"/>
            </a:xfrm>
            <a:prstGeom prst="rect">
              <a:avLst/>
            </a:prstGeom>
            <a:noFill/>
          </p:spPr>
          <p:txBody>
            <a:bodyPr wrap="square" rtlCol="0">
              <a:spAutoFit/>
            </a:bodyPr>
            <a:lstStyle/>
            <a:p>
              <a:r>
                <a:rPr lang="en-US" dirty="0"/>
                <a:t>V</a:t>
              </a:r>
              <a:r>
                <a:rPr lang="en-US" baseline="-25000" dirty="0"/>
                <a:t>in</a:t>
              </a:r>
            </a:p>
          </p:txBody>
        </p:sp>
        <p:sp>
          <p:nvSpPr>
            <p:cNvPr id="280" name="Freeform 12">
              <a:extLst>
                <a:ext uri="{FF2B5EF4-FFF2-40B4-BE49-F238E27FC236}">
                  <a16:creationId xmlns:a16="http://schemas.microsoft.com/office/drawing/2014/main" id="{294515B0-F681-9C4B-A1D9-37229CA38B75}"/>
                </a:ext>
              </a:extLst>
            </p:cNvPr>
            <p:cNvSpPr>
              <a:spLocks noChangeAspect="1"/>
            </p:cNvSpPr>
            <p:nvPr/>
          </p:nvSpPr>
          <p:spPr bwMode="auto">
            <a:xfrm rot="5400000">
              <a:off x="8788378" y="295289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1" name="Group 13">
              <a:extLst>
                <a:ext uri="{FF2B5EF4-FFF2-40B4-BE49-F238E27FC236}">
                  <a16:creationId xmlns:a16="http://schemas.microsoft.com/office/drawing/2014/main" id="{A329566D-5281-7248-AE12-352F940B4470}"/>
                </a:ext>
              </a:extLst>
            </p:cNvPr>
            <p:cNvGrpSpPr>
              <a:grpSpLocks noChangeAspect="1"/>
            </p:cNvGrpSpPr>
            <p:nvPr/>
          </p:nvGrpSpPr>
          <p:grpSpPr bwMode="auto">
            <a:xfrm>
              <a:off x="8426706" y="3249797"/>
              <a:ext cx="152400" cy="167640"/>
              <a:chOff x="1344" y="2064"/>
              <a:chExt cx="192" cy="192"/>
            </a:xfrm>
          </p:grpSpPr>
          <p:sp>
            <p:nvSpPr>
              <p:cNvPr id="282" name="Oval 14">
                <a:extLst>
                  <a:ext uri="{FF2B5EF4-FFF2-40B4-BE49-F238E27FC236}">
                    <a16:creationId xmlns:a16="http://schemas.microsoft.com/office/drawing/2014/main" id="{98C29EA5-EC5E-6A4C-A25C-F9D42CADE2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3" name="Rectangle 15">
                <a:extLst>
                  <a:ext uri="{FF2B5EF4-FFF2-40B4-BE49-F238E27FC236}">
                    <a16:creationId xmlns:a16="http://schemas.microsoft.com/office/drawing/2014/main" id="{51C4B9AD-CAB0-0B4A-A4C5-E10F8D0041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4" name="Freeform 12">
              <a:extLst>
                <a:ext uri="{FF2B5EF4-FFF2-40B4-BE49-F238E27FC236}">
                  <a16:creationId xmlns:a16="http://schemas.microsoft.com/office/drawing/2014/main" id="{0A5172ED-612C-7D4B-B5F3-4A4A7E4975E9}"/>
                </a:ext>
              </a:extLst>
            </p:cNvPr>
            <p:cNvSpPr>
              <a:spLocks noChangeAspect="1"/>
            </p:cNvSpPr>
            <p:nvPr/>
          </p:nvSpPr>
          <p:spPr bwMode="auto">
            <a:xfrm>
              <a:off x="9151783" y="334351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5" name="Group 13">
              <a:extLst>
                <a:ext uri="{FF2B5EF4-FFF2-40B4-BE49-F238E27FC236}">
                  <a16:creationId xmlns:a16="http://schemas.microsoft.com/office/drawing/2014/main" id="{1967D994-65F2-614D-8D7B-799B05B9F273}"/>
                </a:ext>
              </a:extLst>
            </p:cNvPr>
            <p:cNvGrpSpPr>
              <a:grpSpLocks noChangeAspect="1"/>
            </p:cNvGrpSpPr>
            <p:nvPr/>
          </p:nvGrpSpPr>
          <p:grpSpPr bwMode="auto">
            <a:xfrm>
              <a:off x="9155571" y="3250070"/>
              <a:ext cx="152400" cy="167640"/>
              <a:chOff x="1344" y="2064"/>
              <a:chExt cx="192" cy="192"/>
            </a:xfrm>
          </p:grpSpPr>
          <p:sp>
            <p:nvSpPr>
              <p:cNvPr id="286" name="Oval 14">
                <a:extLst>
                  <a:ext uri="{FF2B5EF4-FFF2-40B4-BE49-F238E27FC236}">
                    <a16:creationId xmlns:a16="http://schemas.microsoft.com/office/drawing/2014/main" id="{95247DE9-03D0-904D-A197-AFB4D474C7F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7" name="Rectangle 15">
                <a:extLst>
                  <a:ext uri="{FF2B5EF4-FFF2-40B4-BE49-F238E27FC236}">
                    <a16:creationId xmlns:a16="http://schemas.microsoft.com/office/drawing/2014/main" id="{F6BFAB16-224F-CE49-B8BF-AC1A9B81C2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8" name="Group 220">
              <a:extLst>
                <a:ext uri="{FF2B5EF4-FFF2-40B4-BE49-F238E27FC236}">
                  <a16:creationId xmlns:a16="http://schemas.microsoft.com/office/drawing/2014/main" id="{4B185C3E-E77E-674B-866C-1EAAD703C075}"/>
                </a:ext>
              </a:extLst>
            </p:cNvPr>
            <p:cNvGrpSpPr>
              <a:grpSpLocks/>
            </p:cNvGrpSpPr>
            <p:nvPr/>
          </p:nvGrpSpPr>
          <p:grpSpPr bwMode="auto">
            <a:xfrm>
              <a:off x="9157050" y="3975655"/>
              <a:ext cx="152400" cy="304800"/>
              <a:chOff x="3264" y="3072"/>
              <a:chExt cx="96" cy="192"/>
            </a:xfrm>
          </p:grpSpPr>
          <p:sp>
            <p:nvSpPr>
              <p:cNvPr id="289" name="Line 17">
                <a:extLst>
                  <a:ext uri="{FF2B5EF4-FFF2-40B4-BE49-F238E27FC236}">
                    <a16:creationId xmlns:a16="http://schemas.microsoft.com/office/drawing/2014/main" id="{677435F5-E006-D741-A664-15DDE25959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Freeform 18">
                <a:extLst>
                  <a:ext uri="{FF2B5EF4-FFF2-40B4-BE49-F238E27FC236}">
                    <a16:creationId xmlns:a16="http://schemas.microsoft.com/office/drawing/2014/main" id="{EFDEBAD7-8A2D-0E46-BB8C-2EDB51FE2C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91" name="TextBox 290">
              <a:extLst>
                <a:ext uri="{FF2B5EF4-FFF2-40B4-BE49-F238E27FC236}">
                  <a16:creationId xmlns:a16="http://schemas.microsoft.com/office/drawing/2014/main" id="{B4E22039-2299-1B4D-8999-B4C54ADEE4BB}"/>
                </a:ext>
              </a:extLst>
            </p:cNvPr>
            <p:cNvSpPr txBox="1"/>
            <p:nvPr/>
          </p:nvSpPr>
          <p:spPr>
            <a:xfrm>
              <a:off x="9371409" y="3554500"/>
              <a:ext cx="567712" cy="369332"/>
            </a:xfrm>
            <a:prstGeom prst="rect">
              <a:avLst/>
            </a:prstGeom>
            <a:noFill/>
          </p:spPr>
          <p:txBody>
            <a:bodyPr wrap="square" rtlCol="0">
              <a:spAutoFit/>
            </a:bodyPr>
            <a:lstStyle/>
            <a:p>
              <a:r>
                <a:rPr lang="en-US" dirty="0"/>
                <a:t>R</a:t>
              </a:r>
              <a:r>
                <a:rPr lang="en-US" baseline="-25000" dirty="0"/>
                <a:t>f</a:t>
              </a:r>
            </a:p>
          </p:txBody>
        </p:sp>
      </p:grpSp>
      <p:grpSp>
        <p:nvGrpSpPr>
          <p:cNvPr id="14" name="Group 13">
            <a:extLst>
              <a:ext uri="{FF2B5EF4-FFF2-40B4-BE49-F238E27FC236}">
                <a16:creationId xmlns:a16="http://schemas.microsoft.com/office/drawing/2014/main" id="{3EB4C4D1-0CB7-1846-B4D2-B231E7444A5A}"/>
              </a:ext>
            </a:extLst>
          </p:cNvPr>
          <p:cNvGrpSpPr/>
          <p:nvPr/>
        </p:nvGrpSpPr>
        <p:grpSpPr>
          <a:xfrm>
            <a:off x="4623157" y="4387973"/>
            <a:ext cx="2582157" cy="1774439"/>
            <a:chOff x="4469745" y="4041409"/>
            <a:chExt cx="2582157" cy="1774439"/>
          </a:xfrm>
        </p:grpSpPr>
        <p:grpSp>
          <p:nvGrpSpPr>
            <p:cNvPr id="293" name="Group 39">
              <a:extLst>
                <a:ext uri="{FF2B5EF4-FFF2-40B4-BE49-F238E27FC236}">
                  <a16:creationId xmlns:a16="http://schemas.microsoft.com/office/drawing/2014/main" id="{2224A9AA-5F85-604B-9D7E-D57401DACB96}"/>
                </a:ext>
              </a:extLst>
            </p:cNvPr>
            <p:cNvGrpSpPr>
              <a:grpSpLocks/>
            </p:cNvGrpSpPr>
            <p:nvPr/>
          </p:nvGrpSpPr>
          <p:grpSpPr bwMode="auto">
            <a:xfrm>
              <a:off x="5359570" y="4292615"/>
              <a:ext cx="1302026" cy="1060499"/>
              <a:chOff x="2496" y="1968"/>
              <a:chExt cx="1056" cy="864"/>
            </a:xfrm>
          </p:grpSpPr>
          <p:sp>
            <p:nvSpPr>
              <p:cNvPr id="318" name="Line 40">
                <a:extLst>
                  <a:ext uri="{FF2B5EF4-FFF2-40B4-BE49-F238E27FC236}">
                    <a16:creationId xmlns:a16="http://schemas.microsoft.com/office/drawing/2014/main" id="{30231E23-A0B9-2A49-8EBC-1370582EBD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9" name="Line 41">
                <a:extLst>
                  <a:ext uri="{FF2B5EF4-FFF2-40B4-BE49-F238E27FC236}">
                    <a16:creationId xmlns:a16="http://schemas.microsoft.com/office/drawing/2014/main" id="{4381698E-3766-9144-9624-066B93878FB3}"/>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0" name="Line 42">
                <a:extLst>
                  <a:ext uri="{FF2B5EF4-FFF2-40B4-BE49-F238E27FC236}">
                    <a16:creationId xmlns:a16="http://schemas.microsoft.com/office/drawing/2014/main" id="{63BCCAA3-83CF-FE4D-B5EE-ADEDD95AD2C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Freeform 43">
                <a:extLst>
                  <a:ext uri="{FF2B5EF4-FFF2-40B4-BE49-F238E27FC236}">
                    <a16:creationId xmlns:a16="http://schemas.microsoft.com/office/drawing/2014/main" id="{995165DB-C7A0-4946-B9EA-99BEFC85686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94" name="Group 13">
              <a:extLst>
                <a:ext uri="{FF2B5EF4-FFF2-40B4-BE49-F238E27FC236}">
                  <a16:creationId xmlns:a16="http://schemas.microsoft.com/office/drawing/2014/main" id="{73162D0A-8AD8-B948-8E53-C5A41FEF4E6E}"/>
                </a:ext>
              </a:extLst>
            </p:cNvPr>
            <p:cNvGrpSpPr>
              <a:grpSpLocks noChangeAspect="1"/>
            </p:cNvGrpSpPr>
            <p:nvPr/>
          </p:nvGrpSpPr>
          <p:grpSpPr bwMode="auto">
            <a:xfrm>
              <a:off x="5307887" y="4445225"/>
              <a:ext cx="152400" cy="167640"/>
              <a:chOff x="1344" y="2064"/>
              <a:chExt cx="192" cy="192"/>
            </a:xfrm>
          </p:grpSpPr>
          <p:sp>
            <p:nvSpPr>
              <p:cNvPr id="316" name="Oval 14">
                <a:extLst>
                  <a:ext uri="{FF2B5EF4-FFF2-40B4-BE49-F238E27FC236}">
                    <a16:creationId xmlns:a16="http://schemas.microsoft.com/office/drawing/2014/main" id="{6EA5A786-3C4A-1D42-AF17-EE38691731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17" name="Rectangle 15">
                <a:extLst>
                  <a:ext uri="{FF2B5EF4-FFF2-40B4-BE49-F238E27FC236}">
                    <a16:creationId xmlns:a16="http://schemas.microsoft.com/office/drawing/2014/main" id="{A0460E43-A8BE-E649-8F57-A214189ECD7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95" name="Straight Connector 294">
              <a:extLst>
                <a:ext uri="{FF2B5EF4-FFF2-40B4-BE49-F238E27FC236}">
                  <a16:creationId xmlns:a16="http://schemas.microsoft.com/office/drawing/2014/main" id="{DC6B528D-C4CF-4344-9990-356AC355CD36}"/>
                </a:ext>
              </a:extLst>
            </p:cNvPr>
            <p:cNvCxnSpPr/>
            <p:nvPr/>
          </p:nvCxnSpPr>
          <p:spPr>
            <a:xfrm>
              <a:off x="6424864" y="4822864"/>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96" name="Group 13">
              <a:extLst>
                <a:ext uri="{FF2B5EF4-FFF2-40B4-BE49-F238E27FC236}">
                  <a16:creationId xmlns:a16="http://schemas.microsoft.com/office/drawing/2014/main" id="{82217674-825C-9445-885A-E66C9A95B911}"/>
                </a:ext>
              </a:extLst>
            </p:cNvPr>
            <p:cNvGrpSpPr>
              <a:grpSpLocks noChangeAspect="1"/>
            </p:cNvGrpSpPr>
            <p:nvPr/>
          </p:nvGrpSpPr>
          <p:grpSpPr bwMode="auto">
            <a:xfrm>
              <a:off x="4950581" y="4448527"/>
              <a:ext cx="152400" cy="167640"/>
              <a:chOff x="1344" y="2064"/>
              <a:chExt cx="192" cy="192"/>
            </a:xfrm>
          </p:grpSpPr>
          <p:sp>
            <p:nvSpPr>
              <p:cNvPr id="314" name="Oval 14">
                <a:extLst>
                  <a:ext uri="{FF2B5EF4-FFF2-40B4-BE49-F238E27FC236}">
                    <a16:creationId xmlns:a16="http://schemas.microsoft.com/office/drawing/2014/main" id="{15EAAE10-2796-D64A-A335-9DE499B9FBB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15" name="Rectangle 15">
                <a:extLst>
                  <a:ext uri="{FF2B5EF4-FFF2-40B4-BE49-F238E27FC236}">
                    <a16:creationId xmlns:a16="http://schemas.microsoft.com/office/drawing/2014/main" id="{24507DA4-FB5F-3443-BCC9-171E32D0C2F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7" name="Group 13">
              <a:extLst>
                <a:ext uri="{FF2B5EF4-FFF2-40B4-BE49-F238E27FC236}">
                  <a16:creationId xmlns:a16="http://schemas.microsoft.com/office/drawing/2014/main" id="{75F90D39-089B-8246-87D2-6AC3AFC9502D}"/>
                </a:ext>
              </a:extLst>
            </p:cNvPr>
            <p:cNvGrpSpPr>
              <a:grpSpLocks noChangeAspect="1"/>
            </p:cNvGrpSpPr>
            <p:nvPr/>
          </p:nvGrpSpPr>
          <p:grpSpPr bwMode="auto">
            <a:xfrm>
              <a:off x="6899502" y="4739044"/>
              <a:ext cx="152400" cy="167640"/>
              <a:chOff x="1344" y="2064"/>
              <a:chExt cx="192" cy="192"/>
            </a:xfrm>
          </p:grpSpPr>
          <p:sp>
            <p:nvSpPr>
              <p:cNvPr id="312" name="Oval 14">
                <a:extLst>
                  <a:ext uri="{FF2B5EF4-FFF2-40B4-BE49-F238E27FC236}">
                    <a16:creationId xmlns:a16="http://schemas.microsoft.com/office/drawing/2014/main" id="{46EF2BA0-39A2-9948-BE1C-20F794176A7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13" name="Rectangle 15">
                <a:extLst>
                  <a:ext uri="{FF2B5EF4-FFF2-40B4-BE49-F238E27FC236}">
                    <a16:creationId xmlns:a16="http://schemas.microsoft.com/office/drawing/2014/main" id="{0D17BC9E-F5D7-B94C-98C2-1886814F9F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98" name="Straight Connector 297">
              <a:extLst>
                <a:ext uri="{FF2B5EF4-FFF2-40B4-BE49-F238E27FC236}">
                  <a16:creationId xmlns:a16="http://schemas.microsoft.com/office/drawing/2014/main" id="{03815816-96FB-0549-B59C-E2A335ECB86D}"/>
                </a:ext>
              </a:extLst>
            </p:cNvPr>
            <p:cNvCxnSpPr>
              <a:cxnSpLocks/>
            </p:cNvCxnSpPr>
            <p:nvPr/>
          </p:nvCxnSpPr>
          <p:spPr>
            <a:xfrm flipV="1">
              <a:off x="5385172" y="4041409"/>
              <a:ext cx="0" cy="502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7C1353B8-1A3B-6745-990A-E0623CB790AD}"/>
                </a:ext>
              </a:extLst>
            </p:cNvPr>
            <p:cNvCxnSpPr>
              <a:cxnSpLocks/>
            </p:cNvCxnSpPr>
            <p:nvPr/>
          </p:nvCxnSpPr>
          <p:spPr>
            <a:xfrm flipV="1">
              <a:off x="6531484" y="4054661"/>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E0444F41-7CA4-F746-9B17-E005D72DE9E8}"/>
                </a:ext>
              </a:extLst>
            </p:cNvPr>
            <p:cNvCxnSpPr>
              <a:cxnSpLocks/>
            </p:cNvCxnSpPr>
            <p:nvPr/>
          </p:nvCxnSpPr>
          <p:spPr>
            <a:xfrm>
              <a:off x="5377038" y="4041409"/>
              <a:ext cx="11704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1" name="Group 13">
              <a:extLst>
                <a:ext uri="{FF2B5EF4-FFF2-40B4-BE49-F238E27FC236}">
                  <a16:creationId xmlns:a16="http://schemas.microsoft.com/office/drawing/2014/main" id="{93F737D0-477D-BE48-9BCB-42C6E6A3FA37}"/>
                </a:ext>
              </a:extLst>
            </p:cNvPr>
            <p:cNvGrpSpPr>
              <a:grpSpLocks noChangeAspect="1"/>
            </p:cNvGrpSpPr>
            <p:nvPr/>
          </p:nvGrpSpPr>
          <p:grpSpPr bwMode="auto">
            <a:xfrm>
              <a:off x="6454199" y="4738595"/>
              <a:ext cx="152400" cy="167640"/>
              <a:chOff x="1344" y="2064"/>
              <a:chExt cx="192" cy="192"/>
            </a:xfrm>
          </p:grpSpPr>
          <p:sp>
            <p:nvSpPr>
              <p:cNvPr id="310" name="Oval 14">
                <a:extLst>
                  <a:ext uri="{FF2B5EF4-FFF2-40B4-BE49-F238E27FC236}">
                    <a16:creationId xmlns:a16="http://schemas.microsoft.com/office/drawing/2014/main" id="{39175299-6B7A-DE47-BFB1-0575DC6244B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11" name="Rectangle 15">
                <a:extLst>
                  <a:ext uri="{FF2B5EF4-FFF2-40B4-BE49-F238E27FC236}">
                    <a16:creationId xmlns:a16="http://schemas.microsoft.com/office/drawing/2014/main" id="{78DDB1D9-3D82-FF41-95ED-6CB2DD36F7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02" name="TextBox 301">
              <a:extLst>
                <a:ext uri="{FF2B5EF4-FFF2-40B4-BE49-F238E27FC236}">
                  <a16:creationId xmlns:a16="http://schemas.microsoft.com/office/drawing/2014/main" id="{3BAB1746-1596-2F4D-BA35-AB48F9912641}"/>
                </a:ext>
              </a:extLst>
            </p:cNvPr>
            <p:cNvSpPr txBox="1"/>
            <p:nvPr/>
          </p:nvSpPr>
          <p:spPr>
            <a:xfrm>
              <a:off x="5564970" y="4906591"/>
              <a:ext cx="302631" cy="406265"/>
            </a:xfrm>
            <a:prstGeom prst="rect">
              <a:avLst/>
            </a:prstGeom>
            <a:noFill/>
          </p:spPr>
          <p:txBody>
            <a:bodyPr wrap="square" rtlCol="0">
              <a:spAutoFit/>
            </a:bodyPr>
            <a:lstStyle/>
            <a:p>
              <a:r>
                <a:rPr lang="en-US" dirty="0"/>
                <a:t>+</a:t>
              </a:r>
              <a:endParaRPr lang="en-US" baseline="-25000" dirty="0"/>
            </a:p>
          </p:txBody>
        </p:sp>
        <p:sp>
          <p:nvSpPr>
            <p:cNvPr id="303" name="TextBox 302">
              <a:extLst>
                <a:ext uri="{FF2B5EF4-FFF2-40B4-BE49-F238E27FC236}">
                  <a16:creationId xmlns:a16="http://schemas.microsoft.com/office/drawing/2014/main" id="{1EBE0F37-D01A-D34A-983C-80256CB8C6B0}"/>
                </a:ext>
              </a:extLst>
            </p:cNvPr>
            <p:cNvSpPr txBox="1"/>
            <p:nvPr/>
          </p:nvSpPr>
          <p:spPr>
            <a:xfrm>
              <a:off x="5586742" y="4355778"/>
              <a:ext cx="302631" cy="406265"/>
            </a:xfrm>
            <a:prstGeom prst="rect">
              <a:avLst/>
            </a:prstGeom>
            <a:noFill/>
          </p:spPr>
          <p:txBody>
            <a:bodyPr wrap="square" rtlCol="0">
              <a:spAutoFit/>
            </a:bodyPr>
            <a:lstStyle/>
            <a:p>
              <a:r>
                <a:rPr lang="en-US" dirty="0"/>
                <a:t>-</a:t>
              </a:r>
              <a:endParaRPr lang="en-US" baseline="-25000" dirty="0"/>
            </a:p>
          </p:txBody>
        </p:sp>
        <p:cxnSp>
          <p:nvCxnSpPr>
            <p:cNvPr id="304" name="Straight Connector 303">
              <a:extLst>
                <a:ext uri="{FF2B5EF4-FFF2-40B4-BE49-F238E27FC236}">
                  <a16:creationId xmlns:a16="http://schemas.microsoft.com/office/drawing/2014/main" id="{441DD8CB-C264-3A45-B5CD-582E7FF8AC0C}"/>
                </a:ext>
              </a:extLst>
            </p:cNvPr>
            <p:cNvCxnSpPr>
              <a:cxnSpLocks/>
            </p:cNvCxnSpPr>
            <p:nvPr/>
          </p:nvCxnSpPr>
          <p:spPr>
            <a:xfrm>
              <a:off x="4989877" y="4532300"/>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5" name="Group 13">
              <a:extLst>
                <a:ext uri="{FF2B5EF4-FFF2-40B4-BE49-F238E27FC236}">
                  <a16:creationId xmlns:a16="http://schemas.microsoft.com/office/drawing/2014/main" id="{01342AB2-7D72-A44A-9994-E6469CC3E71F}"/>
                </a:ext>
              </a:extLst>
            </p:cNvPr>
            <p:cNvGrpSpPr>
              <a:grpSpLocks noChangeAspect="1"/>
            </p:cNvGrpSpPr>
            <p:nvPr/>
          </p:nvGrpSpPr>
          <p:grpSpPr bwMode="auto">
            <a:xfrm>
              <a:off x="4890948" y="4746702"/>
              <a:ext cx="152400" cy="167640"/>
              <a:chOff x="1344" y="2064"/>
              <a:chExt cx="192" cy="192"/>
            </a:xfrm>
          </p:grpSpPr>
          <p:sp>
            <p:nvSpPr>
              <p:cNvPr id="308" name="Oval 14">
                <a:extLst>
                  <a:ext uri="{FF2B5EF4-FFF2-40B4-BE49-F238E27FC236}">
                    <a16:creationId xmlns:a16="http://schemas.microsoft.com/office/drawing/2014/main" id="{D9C0DDC2-564B-1B48-AE37-E63612B8D9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9" name="Rectangle 15">
                <a:extLst>
                  <a:ext uri="{FF2B5EF4-FFF2-40B4-BE49-F238E27FC236}">
                    <a16:creationId xmlns:a16="http://schemas.microsoft.com/office/drawing/2014/main" id="{88F21060-250E-5F4C-A351-597F76DD89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mc:Choice xmlns:a14="http://schemas.microsoft.com/office/drawing/2010/main" Requires="a14">
            <p:sp>
              <p:nvSpPr>
                <p:cNvPr id="307" name="TextBox 306">
                  <a:extLst>
                    <a:ext uri="{FF2B5EF4-FFF2-40B4-BE49-F238E27FC236}">
                      <a16:creationId xmlns:a16="http://schemas.microsoft.com/office/drawing/2014/main" id="{92616E31-1C96-3C44-ACD1-7F2BC9EE0135}"/>
                    </a:ext>
                  </a:extLst>
                </p:cNvPr>
                <p:cNvSpPr txBox="1"/>
                <p:nvPr/>
              </p:nvSpPr>
              <p:spPr>
                <a:xfrm>
                  <a:off x="5193397" y="5446516"/>
                  <a:ext cx="1231467"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p:sp>
              <p:nvSpPr>
                <p:cNvPr id="307" name="TextBox 306">
                  <a:extLst>
                    <a:ext uri="{FF2B5EF4-FFF2-40B4-BE49-F238E27FC236}">
                      <a16:creationId xmlns:a16="http://schemas.microsoft.com/office/drawing/2014/main" id="{92616E31-1C96-3C44-ACD1-7F2BC9EE0135}"/>
                    </a:ext>
                  </a:extLst>
                </p:cNvPr>
                <p:cNvSpPr txBox="1">
                  <a:spLocks noRot="1" noChangeAspect="1" noMove="1" noResize="1" noEditPoints="1" noAdjustHandles="1" noChangeArrowheads="1" noChangeShapeType="1" noTextEdit="1"/>
                </p:cNvSpPr>
                <p:nvPr/>
              </p:nvSpPr>
              <p:spPr>
                <a:xfrm>
                  <a:off x="5193397" y="5446516"/>
                  <a:ext cx="1231467" cy="369332"/>
                </a:xfrm>
                <a:prstGeom prst="rect">
                  <a:avLst/>
                </a:prstGeom>
                <a:blipFill>
                  <a:blip r:embed="rId6"/>
                  <a:stretch>
                    <a:fillRect/>
                  </a:stretch>
                </a:blipFill>
              </p:spPr>
              <p:txBody>
                <a:bodyPr/>
                <a:lstStyle/>
                <a:p>
                  <a:r>
                    <a:rPr lang="en-US">
                      <a:noFill/>
                    </a:rPr>
                    <a:t> </a:t>
                  </a:r>
                </a:p>
              </p:txBody>
            </p:sp>
          </mc:Fallback>
        </mc:AlternateContent>
        <p:sp>
          <p:nvSpPr>
            <p:cNvPr id="322" name="Freeform 12">
              <a:extLst>
                <a:ext uri="{FF2B5EF4-FFF2-40B4-BE49-F238E27FC236}">
                  <a16:creationId xmlns:a16="http://schemas.microsoft.com/office/drawing/2014/main" id="{36783BFB-2BFE-A84C-952F-B68A8F58EA8C}"/>
                </a:ext>
              </a:extLst>
            </p:cNvPr>
            <p:cNvSpPr>
              <a:spLocks noChangeAspect="1"/>
            </p:cNvSpPr>
            <p:nvPr/>
          </p:nvSpPr>
          <p:spPr bwMode="auto">
            <a:xfrm>
              <a:off x="4878508" y="4822415"/>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 name="Straight Arrow Connector 9">
              <a:extLst>
                <a:ext uri="{FF2B5EF4-FFF2-40B4-BE49-F238E27FC236}">
                  <a16:creationId xmlns:a16="http://schemas.microsoft.com/office/drawing/2014/main" id="{32189BDC-B99E-3946-B4DE-DB61C88695C1}"/>
                </a:ext>
              </a:extLst>
            </p:cNvPr>
            <p:cNvCxnSpPr>
              <a:cxnSpLocks/>
            </p:cNvCxnSpPr>
            <p:nvPr/>
          </p:nvCxnSpPr>
          <p:spPr>
            <a:xfrm flipH="1" flipV="1">
              <a:off x="5026781" y="5114103"/>
              <a:ext cx="3909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3" name="Freeform 18">
              <a:extLst>
                <a:ext uri="{FF2B5EF4-FFF2-40B4-BE49-F238E27FC236}">
                  <a16:creationId xmlns:a16="http://schemas.microsoft.com/office/drawing/2014/main" id="{617BCF00-14F5-DE49-B42B-C6AE6E74AF35}"/>
                </a:ext>
              </a:extLst>
            </p:cNvPr>
            <p:cNvSpPr>
              <a:spLocks noChangeAspect="1"/>
            </p:cNvSpPr>
            <p:nvPr/>
          </p:nvSpPr>
          <p:spPr bwMode="auto">
            <a:xfrm>
              <a:off x="4882980" y="5567420"/>
              <a:ext cx="152400" cy="114300"/>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mc:Choice xmlns:a14="http://schemas.microsoft.com/office/drawing/2010/main" Requires="a14">
            <p:sp>
              <p:nvSpPr>
                <p:cNvPr id="324" name="TextBox 323">
                  <a:extLst>
                    <a:ext uri="{FF2B5EF4-FFF2-40B4-BE49-F238E27FC236}">
                      <a16:creationId xmlns:a16="http://schemas.microsoft.com/office/drawing/2014/main" id="{05DC95A6-E27C-4944-AA77-5A4BDF1D371F}"/>
                    </a:ext>
                  </a:extLst>
                </p:cNvPr>
                <p:cNvSpPr txBox="1"/>
                <p:nvPr/>
              </p:nvSpPr>
              <p:spPr>
                <a:xfrm>
                  <a:off x="4469745" y="4996521"/>
                  <a:ext cx="51809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p:sp>
              <p:nvSpPr>
                <p:cNvPr id="324" name="TextBox 323">
                  <a:extLst>
                    <a:ext uri="{FF2B5EF4-FFF2-40B4-BE49-F238E27FC236}">
                      <a16:creationId xmlns:a16="http://schemas.microsoft.com/office/drawing/2014/main" id="{05DC95A6-E27C-4944-AA77-5A4BDF1D371F}"/>
                    </a:ext>
                  </a:extLst>
                </p:cNvPr>
                <p:cNvSpPr txBox="1">
                  <a:spLocks noRot="1" noChangeAspect="1" noMove="1" noResize="1" noEditPoints="1" noAdjustHandles="1" noChangeArrowheads="1" noChangeShapeType="1" noTextEdit="1"/>
                </p:cNvSpPr>
                <p:nvPr/>
              </p:nvSpPr>
              <p:spPr>
                <a:xfrm>
                  <a:off x="4469745" y="4996521"/>
                  <a:ext cx="518090" cy="369332"/>
                </a:xfrm>
                <a:prstGeom prst="rect">
                  <a:avLst/>
                </a:prstGeom>
                <a:blipFill>
                  <a:blip r:embed="rId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6866051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More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78</a:t>
            </a:fld>
            <a:endParaRPr lang="en-US"/>
          </a:p>
        </p:txBody>
      </p:sp>
      <p:grpSp>
        <p:nvGrpSpPr>
          <p:cNvPr id="9" name="Group 8">
            <a:extLst>
              <a:ext uri="{FF2B5EF4-FFF2-40B4-BE49-F238E27FC236}">
                <a16:creationId xmlns:a16="http://schemas.microsoft.com/office/drawing/2014/main" id="{6917EAB5-C796-C748-B2C0-9691F19B900C}"/>
              </a:ext>
            </a:extLst>
          </p:cNvPr>
          <p:cNvGrpSpPr/>
          <p:nvPr/>
        </p:nvGrpSpPr>
        <p:grpSpPr>
          <a:xfrm>
            <a:off x="342823" y="1372240"/>
            <a:ext cx="3233596" cy="3447277"/>
            <a:chOff x="342823" y="1398744"/>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70561"/>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64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3021930"/>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81963"/>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9101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41221"/>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222697"/>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77187"/>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4216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31920"/>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85229" y="370756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8654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6662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311705"/>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417210"/>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98744"/>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51295"/>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5195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646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105034"/>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925234"/>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90410"/>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972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84072"/>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98482" y="2793170"/>
              <a:ext cx="152400" cy="1524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96327"/>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67426"/>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54353"/>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41266"/>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3" name="Group 2">
            <a:extLst>
              <a:ext uri="{FF2B5EF4-FFF2-40B4-BE49-F238E27FC236}">
                <a16:creationId xmlns:a16="http://schemas.microsoft.com/office/drawing/2014/main" id="{A2AE7CBF-1DF6-3F44-859B-4DE49441433F}"/>
              </a:ext>
            </a:extLst>
          </p:cNvPr>
          <p:cNvGrpSpPr/>
          <p:nvPr/>
        </p:nvGrpSpPr>
        <p:grpSpPr>
          <a:xfrm>
            <a:off x="3729783" y="1381196"/>
            <a:ext cx="2626728" cy="2357625"/>
            <a:chOff x="3636527" y="1805709"/>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375491" y="2322961"/>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677538" y="3174330"/>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719768" y="2434363"/>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470432" y="3388281"/>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5985022" y="2938942"/>
              <a:ext cx="152400" cy="1524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268863" y="2561255"/>
              <a:ext cx="152400" cy="1524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855188" y="2456940"/>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743626" y="2569584"/>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680011" y="2803695"/>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198434" y="1805709"/>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090791" y="408713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764956" y="37061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055963" y="30103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899491" y="2990294"/>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636527" y="3550245"/>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665888" y="3310004"/>
              <a:ext cx="152400" cy="1524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More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79</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7419271" y="1786138"/>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 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429468"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442685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2636" y="204220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r>
                      <a:rPr lang="en-US" sz="2000" b="0" i="1" smtClean="0">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2636" y="2042209"/>
                <a:ext cx="9358952" cy="4084998"/>
              </a:xfrm>
              <a:prstGeom prst="rect">
                <a:avLst/>
              </a:prstGeom>
              <a:blipFill>
                <a:blip r:embed="rId3"/>
                <a:stretch>
                  <a:fillRect l="-94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1742209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r>
                  <a:rPr lang="en-US" sz="2000" dirty="0">
                    <a:solidFill>
                      <a:srgbClr val="000000"/>
                    </a:solidFill>
                  </a:rPr>
                  <a:t>(This is proved later.)</a:t>
                </a:r>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7679</TotalTime>
  <Words>6640</Words>
  <Application>Microsoft Macintosh PowerPoint</Application>
  <PresentationFormat>Widescreen</PresentationFormat>
  <Paragraphs>1399</Paragraphs>
  <Slides>80</Slides>
  <Notes>49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80</vt:i4>
      </vt:variant>
    </vt:vector>
  </HeadingPairs>
  <TitlesOfParts>
    <vt:vector size="87"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Radiation loss and antenna aperture</vt:lpstr>
      <vt:lpstr>Antenna aperture</vt:lpstr>
      <vt:lpstr>Impedance matching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Supplement</vt:lpstr>
      <vt:lpstr>Modulation</vt:lpstr>
      <vt:lpstr>Direct conversion receivers</vt:lpstr>
      <vt:lpstr>PowerPoint Presentation</vt:lpstr>
      <vt:lpstr>PowerPoint Presentation</vt:lpstr>
      <vt:lpstr>Phasors</vt:lpstr>
      <vt:lpstr>Resonance and Q</vt:lpstr>
      <vt:lpstr>Power</vt:lpstr>
      <vt:lpstr>Exercises</vt:lpstr>
      <vt:lpstr>More Oscillators</vt:lpstr>
      <vt:lpstr>More Oscillators</vt:lpstr>
      <vt:lpstr>RF Amp</vt:lpstr>
      <vt:lpstr>PLL</vt:lpstr>
      <vt:lpstr>PLL FM detector</vt:lpstr>
      <vt:lpstr>PowerPoint Presentation</vt:lpstr>
      <vt:lpstr>Miscellaneous op amp</vt:lpstr>
      <vt:lpstr>PowerPoint Presentation</vt:lpstr>
      <vt:lpstr>PowerPoint Presentation</vt:lpstr>
      <vt:lpstr>More op amp</vt:lpstr>
      <vt:lpstr>More op amp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1043</cp:revision>
  <dcterms:created xsi:type="dcterms:W3CDTF">2021-07-06T18:24:07Z</dcterms:created>
  <dcterms:modified xsi:type="dcterms:W3CDTF">2021-11-15T05:42:21Z</dcterms:modified>
</cp:coreProperties>
</file>